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8" r:id="rId2"/>
    <p:sldMasterId id="2147483732" r:id="rId3"/>
    <p:sldMasterId id="2147483744" r:id="rId4"/>
    <p:sldMasterId id="2147483756" r:id="rId5"/>
    <p:sldMasterId id="2147483792" r:id="rId6"/>
    <p:sldMasterId id="2147483804" r:id="rId7"/>
    <p:sldMasterId id="2147483816" r:id="rId8"/>
    <p:sldMasterId id="2147483840" r:id="rId9"/>
    <p:sldMasterId id="2147483876" r:id="rId10"/>
    <p:sldMasterId id="2147483888" r:id="rId11"/>
    <p:sldMasterId id="2147483900" r:id="rId12"/>
    <p:sldMasterId id="2147483912" r:id="rId13"/>
    <p:sldMasterId id="2147483924" r:id="rId14"/>
    <p:sldMasterId id="2147483936" r:id="rId15"/>
  </p:sldMasterIdLst>
  <p:notesMasterIdLst>
    <p:notesMasterId r:id="rId53"/>
  </p:notesMasterIdLst>
  <p:handoutMasterIdLst>
    <p:handoutMasterId r:id="rId54"/>
  </p:handout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7" r:id="rId36"/>
    <p:sldId id="276" r:id="rId37"/>
    <p:sldId id="278" r:id="rId38"/>
    <p:sldId id="279" r:id="rId39"/>
    <p:sldId id="280" r:id="rId40"/>
    <p:sldId id="281" r:id="rId41"/>
    <p:sldId id="282" r:id="rId42"/>
    <p:sldId id="283" r:id="rId43"/>
    <p:sldId id="284" r:id="rId44"/>
    <p:sldId id="286" r:id="rId45"/>
    <p:sldId id="287" r:id="rId46"/>
    <p:sldId id="288" r:id="rId47"/>
    <p:sldId id="289" r:id="rId48"/>
    <p:sldId id="290" r:id="rId49"/>
    <p:sldId id="291" r:id="rId50"/>
    <p:sldId id="285" r:id="rId51"/>
    <p:sldId id="292"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0" d="100"/>
          <a:sy n="80" d="100"/>
        </p:scale>
        <p:origin x="-1037" y="-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5A1795-4EBD-4B4E-AE49-9086C52E0C18}" type="datetimeFigureOut">
              <a:rPr lang="en-US" smtClean="0"/>
              <a:t>3/18/2016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5C133-AAD9-47D1-96F2-3B1D1BEE8E80}"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8F6274-4AB1-45A0-B282-5C8316AEE7AE}" type="datetimeFigureOut">
              <a:rPr lang="fa-IR" smtClean="0"/>
              <a:pPr/>
              <a:t>1437/06/09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 irmgn.ir</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51ED16-CC36-4D4A-995D-83701B728BFA}" type="slidenum">
              <a:rPr lang="fa-IR" smtClean="0"/>
              <a:pPr/>
              <a:t>‹#›</a:t>
            </a:fld>
            <a:endParaRPr lang="fa-IR"/>
          </a:p>
        </p:txBody>
      </p:sp>
    </p:spTree>
    <p:extLst>
      <p:ext uri="{BB962C8B-B14F-4D97-AF65-F5344CB8AC3E}">
        <p14:creationId xmlns:p14="http://schemas.microsoft.com/office/powerpoint/2010/main" xmlns="" val="3954943371"/>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951ED16-CC36-4D4A-995D-83701B728BFA}" type="slidenum">
              <a:rPr lang="fa-IR" smtClean="0"/>
              <a:pPr/>
              <a:t>1</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83292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951ED16-CC36-4D4A-995D-83701B728BFA}" type="slidenum">
              <a:rPr lang="fa-IR" smtClean="0"/>
              <a:pPr/>
              <a:t>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5803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3BB34A2-82BE-41DC-A5BB-764B7E5E8FD3}" type="datetime8">
              <a:rPr lang="fa-IR" smtClean="0"/>
              <a:t>16/مارس/18</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 irmgn.ir</a:t>
            </a:r>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638E32-FC63-4DC7-90BD-88536BAB974D}"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249C40-1300-47C3-B020-3724DA510EBE}" type="datetime8">
              <a:rPr lang="fa-IR" smtClean="0"/>
              <a:t>16/مارس/18</a:t>
            </a:fld>
            <a:endParaRPr lang="fa-IR"/>
          </a:p>
        </p:txBody>
      </p:sp>
      <p:sp>
        <p:nvSpPr>
          <p:cNvPr id="20" name="Footer Placeholder 19"/>
          <p:cNvSpPr>
            <a:spLocks noGrp="1"/>
          </p:cNvSpPr>
          <p:nvPr>
            <p:ph type="ftr" sz="quarter" idx="11"/>
          </p:nvPr>
        </p:nvSpPr>
        <p:spPr/>
        <p:txBody>
          <a:bodyPr/>
          <a:lstStyle>
            <a:extLst/>
          </a:lstStyle>
          <a:p>
            <a:r>
              <a:rPr lang="en-US" smtClean="0"/>
              <a:t>© irmgn.ir</a:t>
            </a:r>
            <a:endParaRPr lang="fa-IR"/>
          </a:p>
        </p:txBody>
      </p:sp>
      <p:sp>
        <p:nvSpPr>
          <p:cNvPr id="10" name="Slide Number Placeholder 9"/>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4028AA-3254-4CD4-9E0D-0949EBC7E90B}"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B147762-2E8E-4D82-96A4-423B985DC944}"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1E22AD-60D9-4600-88D2-3B40A51A019F}"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3E6ABF-5589-4D45-9CB1-DF5841EB2A7A}" type="datetime8">
              <a:rPr lang="fa-IR" smtClean="0"/>
              <a:t>16/مارس/18</a:t>
            </a:fld>
            <a:endParaRPr lang="fa-IR"/>
          </a:p>
        </p:txBody>
      </p:sp>
      <p:sp>
        <p:nvSpPr>
          <p:cNvPr id="8" name="Footer Placeholder 7"/>
          <p:cNvSpPr>
            <a:spLocks noGrp="1"/>
          </p:cNvSpPr>
          <p:nvPr>
            <p:ph type="ftr" sz="quarter" idx="11"/>
          </p:nvPr>
        </p:nvSpPr>
        <p:spPr/>
        <p:txBody>
          <a:bodyPr/>
          <a:lstStyle>
            <a:extLst/>
          </a:lstStyle>
          <a:p>
            <a:r>
              <a:rPr lang="en-US" smtClean="0"/>
              <a:t>© irmgn.ir</a:t>
            </a:r>
            <a:endParaRPr lang="fa-IR"/>
          </a:p>
        </p:txBody>
      </p:sp>
      <p:sp>
        <p:nvSpPr>
          <p:cNvPr id="9" name="Slide Number Placeholder 8"/>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BD23BA-CB22-4B55-8BA7-D644BF2CFABE}" type="datetime8">
              <a:rPr lang="fa-IR" smtClean="0"/>
              <a:t>16/مارس/18</a:t>
            </a:fld>
            <a:endParaRPr lang="fa-IR"/>
          </a:p>
        </p:txBody>
      </p:sp>
      <p:sp>
        <p:nvSpPr>
          <p:cNvPr id="4" name="Footer Placeholder 3"/>
          <p:cNvSpPr>
            <a:spLocks noGrp="1"/>
          </p:cNvSpPr>
          <p:nvPr>
            <p:ph type="ftr" sz="quarter" idx="11"/>
          </p:nvPr>
        </p:nvSpPr>
        <p:spPr/>
        <p:txBody>
          <a:bodyPr/>
          <a:lstStyle>
            <a:extLst/>
          </a:lstStyle>
          <a:p>
            <a:r>
              <a:rPr lang="en-US" smtClean="0"/>
              <a:t>© irmgn.ir</a:t>
            </a:r>
            <a:endParaRPr lang="fa-IR"/>
          </a:p>
        </p:txBody>
      </p:sp>
      <p:sp>
        <p:nvSpPr>
          <p:cNvPr id="5" name="Slide Number Placeholder 4"/>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A43851D-738D-4A7C-94DD-A5BDA6038D84}" type="datetime8">
              <a:rPr lang="fa-IR" smtClean="0"/>
              <a:t>16/مارس/18</a:t>
            </a:fld>
            <a:endParaRPr lang="fa-IR"/>
          </a:p>
        </p:txBody>
      </p:sp>
      <p:sp>
        <p:nvSpPr>
          <p:cNvPr id="3" name="Footer Placeholder 2"/>
          <p:cNvSpPr>
            <a:spLocks noGrp="1"/>
          </p:cNvSpPr>
          <p:nvPr>
            <p:ph type="ftr" sz="quarter" idx="11"/>
          </p:nvPr>
        </p:nvSpPr>
        <p:spPr/>
        <p:txBody>
          <a:bodyPr/>
          <a:lstStyle>
            <a:extLst/>
          </a:lstStyle>
          <a:p>
            <a:r>
              <a:rPr lang="en-US" smtClean="0"/>
              <a:t>© irmgn.ir</a:t>
            </a:r>
            <a:endParaRPr lang="fa-IR"/>
          </a:p>
        </p:txBody>
      </p:sp>
      <p:sp>
        <p:nvSpPr>
          <p:cNvPr id="4" name="Slide Number Placeholder 3"/>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8B890F-B021-45BD-B037-F2F35FFA7466}"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03259FA-561C-456D-AB90-1E1D092F72B2}"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6B2A11-2622-4038-89A6-77B7B219282D}"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B6C8A5-EF85-40AE-9D7C-E775247873A9}"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7EACD7-1564-4524-9553-BECEE620A625}"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437CC2-2AC0-4473-BEE5-ABA6F1DC5D51}"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AAAF20-DFFA-42C8-A4E9-9361891B99FB}"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2D274-0730-459A-A072-1D3F1BD16D4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F9CE07-A28F-48DF-8ECF-175C8C36AF12}"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1F313F-0E27-4313-B118-59A85A56F18A}"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D41A6-260A-46EB-A241-6301F838B8E3}"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CCC5F-D0F1-473D-B357-CEBE1BD41028}"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0D996-5964-4402-9BF5-42653504ABA6}"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7046A-B759-476D-9516-17FE78EBFD6E}"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298D894-AB06-4422-B5EA-9096E152A404}" type="datetime8">
              <a:rPr lang="fa-IR" smtClean="0"/>
              <a:t>16/مارس/18</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 irmgn.ir</a:t>
            </a:r>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5D8C5-944C-4B82-8476-EE022EF26014}"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7AB6B-9651-4043-9604-A2A7D71486BF}"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02F49B1-D35E-4E37-A104-ED966EADFBF6}" type="datetime8">
              <a:rPr lang="fa-IR" smtClean="0"/>
              <a:t>16/مارس/18</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 irmgn.ir</a:t>
            </a:r>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AE2413F-7AEB-4B5F-BE75-382AA83CEF78}" type="slidenum">
              <a:rPr lang="fa-IR" smtClean="0"/>
              <a:pPr/>
              <a:t>‹#›</a:t>
            </a:fld>
            <a:endParaRPr lang="fa-I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93D3E1-1450-4E7A-8433-05A9A244B69F}"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F6568A-FE79-4D1B-A8E4-C502D502203D}"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D34A75-4EDF-4471-B795-CE9316BAEE94}"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52D2A7-1D14-4397-8542-5B37ABE2B1F4}" type="datetime8">
              <a:rPr lang="fa-IR" smtClean="0"/>
              <a:t>16/مارس/18</a:t>
            </a:fld>
            <a:endParaRPr lang="fa-IR"/>
          </a:p>
        </p:txBody>
      </p:sp>
      <p:sp>
        <p:nvSpPr>
          <p:cNvPr id="8" name="Footer Placeholder 7"/>
          <p:cNvSpPr>
            <a:spLocks noGrp="1"/>
          </p:cNvSpPr>
          <p:nvPr>
            <p:ph type="ftr" sz="quarter" idx="11"/>
          </p:nvPr>
        </p:nvSpPr>
        <p:spPr/>
        <p:txBody>
          <a:bodyPr/>
          <a:lstStyle>
            <a:extLst/>
          </a:lstStyle>
          <a:p>
            <a:r>
              <a:rPr lang="en-US" smtClean="0"/>
              <a:t>© irmgn.ir</a:t>
            </a:r>
            <a:endParaRPr lang="fa-IR"/>
          </a:p>
        </p:txBody>
      </p:sp>
      <p:sp>
        <p:nvSpPr>
          <p:cNvPr id="9" name="Slide Number Placeholder 8"/>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4817C56-9DE7-4A4D-9797-5C50E82D611F}" type="datetime8">
              <a:rPr lang="fa-IR" smtClean="0"/>
              <a:t>16/مارس/18</a:t>
            </a:fld>
            <a:endParaRPr lang="fa-IR"/>
          </a:p>
        </p:txBody>
      </p:sp>
      <p:sp>
        <p:nvSpPr>
          <p:cNvPr id="4" name="Footer Placeholder 3"/>
          <p:cNvSpPr>
            <a:spLocks noGrp="1"/>
          </p:cNvSpPr>
          <p:nvPr>
            <p:ph type="ftr" sz="quarter" idx="11"/>
          </p:nvPr>
        </p:nvSpPr>
        <p:spPr/>
        <p:txBody>
          <a:bodyPr/>
          <a:lstStyle>
            <a:extLst/>
          </a:lstStyle>
          <a:p>
            <a:r>
              <a:rPr lang="en-US" smtClean="0"/>
              <a:t>© irmgn.ir</a:t>
            </a:r>
            <a:endParaRPr lang="fa-IR"/>
          </a:p>
        </p:txBody>
      </p:sp>
      <p:sp>
        <p:nvSpPr>
          <p:cNvPr id="5" name="Slide Number Placeholder 4"/>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EC78D45-08FF-4F58-B390-A9A002EF0FE0}" type="datetime8">
              <a:rPr lang="fa-IR" smtClean="0"/>
              <a:t>16/مارس/18</a:t>
            </a:fld>
            <a:endParaRPr lang="fa-IR"/>
          </a:p>
        </p:txBody>
      </p:sp>
      <p:sp>
        <p:nvSpPr>
          <p:cNvPr id="3" name="Footer Placeholder 2"/>
          <p:cNvSpPr>
            <a:spLocks noGrp="1"/>
          </p:cNvSpPr>
          <p:nvPr>
            <p:ph type="ftr" sz="quarter" idx="11"/>
          </p:nvPr>
        </p:nvSpPr>
        <p:spPr/>
        <p:txBody>
          <a:bodyPr/>
          <a:lstStyle>
            <a:extLst/>
          </a:lstStyle>
          <a:p>
            <a:r>
              <a:rPr lang="en-US" smtClean="0"/>
              <a:t>© irmgn.ir</a:t>
            </a:r>
            <a:endParaRPr lang="fa-IR"/>
          </a:p>
        </p:txBody>
      </p:sp>
      <p:sp>
        <p:nvSpPr>
          <p:cNvPr id="4" name="Slide Number Placeholder 3"/>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3CD242-CEFC-4FF9-B9C6-2CBCD0574D07}"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E22831B-33AD-4BB2-90F7-FBBB3E8077C1}" type="datetime8">
              <a:rPr lang="fa-IR" smtClean="0"/>
              <a:t>16/مارس/18</a:t>
            </a:fld>
            <a:endParaRPr lang="fa-IR"/>
          </a:p>
        </p:txBody>
      </p:sp>
      <p:sp>
        <p:nvSpPr>
          <p:cNvPr id="9" name="Slide Number Placeholder 8"/>
          <p:cNvSpPr>
            <a:spLocks noGrp="1"/>
          </p:cNvSpPr>
          <p:nvPr>
            <p:ph type="sldNum" sz="quarter" idx="15"/>
          </p:nvPr>
        </p:nvSpPr>
        <p:spPr/>
        <p:txBody>
          <a:bodyPr rtlCol="0"/>
          <a:lstStyle/>
          <a:p>
            <a:fld id="{6AE2413F-7AEB-4B5F-BE75-382AA83CEF78}" type="slidenum">
              <a:rPr lang="fa-IR" smtClean="0"/>
              <a:pPr/>
              <a:t>‹#›</a:t>
            </a:fld>
            <a:endParaRPr lang="fa-IR"/>
          </a:p>
        </p:txBody>
      </p:sp>
      <p:sp>
        <p:nvSpPr>
          <p:cNvPr id="10" name="Footer Placeholder 9"/>
          <p:cNvSpPr>
            <a:spLocks noGrp="1"/>
          </p:cNvSpPr>
          <p:nvPr>
            <p:ph type="ftr" sz="quarter" idx="16"/>
          </p:nvPr>
        </p:nvSpPr>
        <p:spPr/>
        <p:txBody>
          <a:bodyPr rtlCol="0"/>
          <a:lstStyle/>
          <a:p>
            <a:r>
              <a:rPr lang="en-US" smtClean="0"/>
              <a:t>© irmgn.ir</a:t>
            </a:r>
            <a:endParaRPr lang="fa-I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166649D-7EAF-4E66-A9C9-181CE9D31B58}" type="datetime8">
              <a:rPr lang="fa-IR" smtClean="0"/>
              <a:t>16/مارس/18</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 irmgn.ir</a:t>
            </a:r>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E2413F-7AEB-4B5F-BE75-382AA83CEF78}"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2DC4FD-E413-40C8-8191-1B86A04D0E09}"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67EF46-DF52-4767-8FDA-2536822E946B}"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F037A8F6-8282-4A19-82B8-C9ED3C3F4EDF}" type="datetime8">
              <a:rPr lang="fa-IR" smtClean="0"/>
              <a:t>16/مارس/18</a:t>
            </a:fld>
            <a:endParaRPr lang="fa-IR"/>
          </a:p>
        </p:txBody>
      </p:sp>
      <p:sp>
        <p:nvSpPr>
          <p:cNvPr id="17" name="Slide Number Placeholder 16"/>
          <p:cNvSpPr>
            <a:spLocks noGrp="1"/>
          </p:cNvSpPr>
          <p:nvPr>
            <p:ph type="sldNum" sz="quarter" idx="11"/>
          </p:nvPr>
        </p:nvSpPr>
        <p:spPr/>
        <p:txBody>
          <a:bodyPr/>
          <a:lstStyle/>
          <a:p>
            <a:fld id="{6AE2413F-7AEB-4B5F-BE75-382AA83CEF78}" type="slidenum">
              <a:rPr lang="fa-IR" smtClean="0"/>
              <a:pPr/>
              <a:t>‹#›</a:t>
            </a:fld>
            <a:endParaRPr lang="fa-IR"/>
          </a:p>
        </p:txBody>
      </p:sp>
      <p:sp>
        <p:nvSpPr>
          <p:cNvPr id="19" name="Footer Placeholder 18"/>
          <p:cNvSpPr>
            <a:spLocks noGrp="1"/>
          </p:cNvSpPr>
          <p:nvPr>
            <p:ph type="ftr" sz="quarter" idx="12"/>
          </p:nvPr>
        </p:nvSpPr>
        <p:spPr/>
        <p:txBody>
          <a:bodyPr/>
          <a:lstStyle/>
          <a:p>
            <a:r>
              <a:rPr lang="en-US" smtClean="0"/>
              <a:t>© irmgn.ir</a:t>
            </a:r>
            <a:endParaRPr lang="fa-I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CA13F39-3871-4E0D-A183-94641A240F51}" type="datetime8">
              <a:rPr lang="fa-IR" smtClean="0"/>
              <a:t>16/مارس/18</a:t>
            </a:fld>
            <a:endParaRPr lang="fa-IR"/>
          </a:p>
        </p:txBody>
      </p:sp>
      <p:sp>
        <p:nvSpPr>
          <p:cNvPr id="12" name="Slide Number Placeholder 11"/>
          <p:cNvSpPr>
            <a:spLocks noGrp="1"/>
          </p:cNvSpPr>
          <p:nvPr>
            <p:ph type="sldNum" sz="quarter" idx="15"/>
          </p:nvPr>
        </p:nvSpPr>
        <p:spPr/>
        <p:txBody>
          <a:bodyPr/>
          <a:lstStyle/>
          <a:p>
            <a:fld id="{6AE2413F-7AEB-4B5F-BE75-382AA83CEF78}" type="slidenum">
              <a:rPr lang="fa-IR" smtClean="0"/>
              <a:pPr/>
              <a:t>‹#›</a:t>
            </a:fld>
            <a:endParaRPr lang="fa-IR"/>
          </a:p>
        </p:txBody>
      </p:sp>
      <p:sp>
        <p:nvSpPr>
          <p:cNvPr id="13" name="Footer Placeholder 12"/>
          <p:cNvSpPr>
            <a:spLocks noGrp="1"/>
          </p:cNvSpPr>
          <p:nvPr>
            <p:ph type="ftr" sz="quarter" idx="16"/>
          </p:nvPr>
        </p:nvSpPr>
        <p:spPr/>
        <p:txBody>
          <a:bodyPr/>
          <a:lstStyle/>
          <a:p>
            <a:r>
              <a:rPr lang="en-US" smtClean="0"/>
              <a:t>© irmgn.ir</a:t>
            </a:r>
            <a:endParaRPr lang="fa-I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9D05B1FE-FC75-4A95-989E-75B8247ACA2A}" type="datetime8">
              <a:rPr lang="fa-IR" smtClean="0"/>
              <a:t>16/مارس/18</a:t>
            </a:fld>
            <a:endParaRPr lang="fa-IR"/>
          </a:p>
        </p:txBody>
      </p:sp>
      <p:sp>
        <p:nvSpPr>
          <p:cNvPr id="14" name="Slide Number Placeholder 13"/>
          <p:cNvSpPr>
            <a:spLocks noGrp="1"/>
          </p:cNvSpPr>
          <p:nvPr>
            <p:ph type="sldNum" sz="quarter" idx="11"/>
          </p:nvPr>
        </p:nvSpPr>
        <p:spPr/>
        <p:txBody>
          <a:bodyPr/>
          <a:lstStyle/>
          <a:p>
            <a:fld id="{6AE2413F-7AEB-4B5F-BE75-382AA83CEF78}" type="slidenum">
              <a:rPr lang="fa-IR" smtClean="0"/>
              <a:pPr/>
              <a:t>‹#›</a:t>
            </a:fld>
            <a:endParaRPr lang="fa-IR"/>
          </a:p>
        </p:txBody>
      </p:sp>
      <p:sp>
        <p:nvSpPr>
          <p:cNvPr id="15" name="Footer Placeholder 14"/>
          <p:cNvSpPr>
            <a:spLocks noGrp="1"/>
          </p:cNvSpPr>
          <p:nvPr>
            <p:ph type="ftr" sz="quarter" idx="12"/>
          </p:nvPr>
        </p:nvSpPr>
        <p:spPr/>
        <p:txBody>
          <a:bodyPr/>
          <a:lstStyle/>
          <a:p>
            <a:r>
              <a:rPr lang="en-US" smtClean="0"/>
              <a:t>© irmgn.ir</a:t>
            </a: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C239E0A-3A2E-4433-9307-2C5B05E7F01D}" type="datetime8">
              <a:rPr lang="fa-IR" smtClean="0"/>
              <a:t>16/مارس/18</a:t>
            </a:fld>
            <a:endParaRPr lang="fa-IR"/>
          </a:p>
        </p:txBody>
      </p:sp>
      <p:sp>
        <p:nvSpPr>
          <p:cNvPr id="12" name="Slide Number Placeholder 11"/>
          <p:cNvSpPr>
            <a:spLocks noGrp="1"/>
          </p:cNvSpPr>
          <p:nvPr>
            <p:ph type="sldNum" sz="quarter" idx="16"/>
          </p:nvPr>
        </p:nvSpPr>
        <p:spPr/>
        <p:txBody>
          <a:bodyPr/>
          <a:lstStyle/>
          <a:p>
            <a:fld id="{6AE2413F-7AEB-4B5F-BE75-382AA83CEF78}" type="slidenum">
              <a:rPr lang="fa-IR" smtClean="0"/>
              <a:pPr/>
              <a:t>‹#›</a:t>
            </a:fld>
            <a:endParaRPr lang="fa-IR"/>
          </a:p>
        </p:txBody>
      </p:sp>
      <p:sp>
        <p:nvSpPr>
          <p:cNvPr id="13" name="Footer Placeholder 12"/>
          <p:cNvSpPr>
            <a:spLocks noGrp="1"/>
          </p:cNvSpPr>
          <p:nvPr>
            <p:ph type="ftr" sz="quarter" idx="17"/>
          </p:nvPr>
        </p:nvSpPr>
        <p:spPr/>
        <p:txBody>
          <a:bodyPr/>
          <a:lstStyle/>
          <a:p>
            <a:r>
              <a:rPr lang="en-US" smtClean="0"/>
              <a:t>© irmgn.ir</a:t>
            </a:r>
            <a:endParaRPr lang="fa-I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4E3DBFB-C3F7-48AE-899A-0A2A704A233C}" type="datetime8">
              <a:rPr lang="fa-IR" smtClean="0"/>
              <a:t>16/مارس/18</a:t>
            </a:fld>
            <a:endParaRPr lang="fa-IR"/>
          </a:p>
        </p:txBody>
      </p:sp>
      <p:sp>
        <p:nvSpPr>
          <p:cNvPr id="12" name="Slide Number Placeholder 11"/>
          <p:cNvSpPr>
            <a:spLocks noGrp="1"/>
          </p:cNvSpPr>
          <p:nvPr>
            <p:ph type="sldNum" sz="quarter" idx="17"/>
          </p:nvPr>
        </p:nvSpPr>
        <p:spPr/>
        <p:txBody>
          <a:bodyPr/>
          <a:lstStyle/>
          <a:p>
            <a:fld id="{6AE2413F-7AEB-4B5F-BE75-382AA83CEF78}" type="slidenum">
              <a:rPr lang="fa-IR" smtClean="0"/>
              <a:pPr/>
              <a:t>‹#›</a:t>
            </a:fld>
            <a:endParaRPr lang="fa-IR"/>
          </a:p>
        </p:txBody>
      </p:sp>
      <p:sp>
        <p:nvSpPr>
          <p:cNvPr id="13" name="Footer Placeholder 12"/>
          <p:cNvSpPr>
            <a:spLocks noGrp="1"/>
          </p:cNvSpPr>
          <p:nvPr>
            <p:ph type="ftr" sz="quarter" idx="18"/>
          </p:nvPr>
        </p:nvSpPr>
        <p:spPr/>
        <p:txBody>
          <a:bodyPr/>
          <a:lstStyle/>
          <a:p>
            <a:r>
              <a:rPr lang="en-US" smtClean="0"/>
              <a:t>© irmgn.ir</a:t>
            </a:r>
            <a:endParaRPr lang="fa-I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430AC3F-AA74-49C1-8E10-DC2851D49BFE}" type="datetime8">
              <a:rPr lang="fa-IR" smtClean="0"/>
              <a:t>16/مارس/18</a:t>
            </a:fld>
            <a:endParaRPr lang="fa-IR"/>
          </a:p>
        </p:txBody>
      </p:sp>
      <p:sp>
        <p:nvSpPr>
          <p:cNvPr id="16" name="Slide Number Placeholder 15"/>
          <p:cNvSpPr>
            <a:spLocks noGrp="1"/>
          </p:cNvSpPr>
          <p:nvPr>
            <p:ph type="sldNum" sz="quarter" idx="11"/>
          </p:nvPr>
        </p:nvSpPr>
        <p:spPr/>
        <p:txBody>
          <a:bodyPr/>
          <a:lstStyle/>
          <a:p>
            <a:fld id="{6AE2413F-7AEB-4B5F-BE75-382AA83CEF78}" type="slidenum">
              <a:rPr lang="fa-IR" smtClean="0"/>
              <a:pPr/>
              <a:t>‹#›</a:t>
            </a:fld>
            <a:endParaRPr lang="fa-IR"/>
          </a:p>
        </p:txBody>
      </p:sp>
      <p:sp>
        <p:nvSpPr>
          <p:cNvPr id="17" name="Footer Placeholder 16"/>
          <p:cNvSpPr>
            <a:spLocks noGrp="1"/>
          </p:cNvSpPr>
          <p:nvPr>
            <p:ph type="ftr" sz="quarter" idx="12"/>
          </p:nvPr>
        </p:nvSpPr>
        <p:spPr/>
        <p:txBody>
          <a:bodyPr/>
          <a:lstStyle/>
          <a:p>
            <a:r>
              <a:rPr lang="en-US" smtClean="0"/>
              <a:t>© irmgn.ir</a:t>
            </a:r>
            <a:endParaRPr lang="fa-I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733E69D-96F8-48C1-8EAC-7F5AE75A7F3E}" type="datetime8">
              <a:rPr lang="fa-IR" smtClean="0"/>
              <a:t>16/مارس/18</a:t>
            </a:fld>
            <a:endParaRPr lang="fa-IR"/>
          </a:p>
        </p:txBody>
      </p:sp>
      <p:sp>
        <p:nvSpPr>
          <p:cNvPr id="8" name="Slide Number Placeholder 7"/>
          <p:cNvSpPr>
            <a:spLocks noGrp="1"/>
          </p:cNvSpPr>
          <p:nvPr>
            <p:ph type="sldNum" sz="quarter" idx="11"/>
          </p:nvPr>
        </p:nvSpPr>
        <p:spPr/>
        <p:txBody>
          <a:bodyPr/>
          <a:lstStyle/>
          <a:p>
            <a:fld id="{6AE2413F-7AEB-4B5F-BE75-382AA83CEF78}" type="slidenum">
              <a:rPr lang="fa-IR" smtClean="0"/>
              <a:pPr/>
              <a:t>‹#›</a:t>
            </a:fld>
            <a:endParaRPr lang="fa-IR"/>
          </a:p>
        </p:txBody>
      </p:sp>
      <p:sp>
        <p:nvSpPr>
          <p:cNvPr id="9" name="Footer Placeholder 8"/>
          <p:cNvSpPr>
            <a:spLocks noGrp="1"/>
          </p:cNvSpPr>
          <p:nvPr>
            <p:ph type="ftr" sz="quarter" idx="12"/>
          </p:nvPr>
        </p:nvSpPr>
        <p:spPr/>
        <p:txBody>
          <a:bodyPr/>
          <a:lstStyle/>
          <a:p>
            <a:r>
              <a:rPr lang="en-US" smtClean="0"/>
              <a:t>© irmgn.ir</a:t>
            </a:r>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C6FDAAD-F53F-44D9-BC8D-604D22F69743}" type="datetime8">
              <a:rPr lang="fa-IR" smtClean="0"/>
              <a:t>16/مارس/18</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irmgn.ir</a:t>
            </a:r>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AE2413F-7AEB-4B5F-BE75-382AA83CEF78}"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FEF1190-AEC9-4749-953A-52235CC8D1E5}" type="datetime8">
              <a:rPr lang="fa-IR" smtClean="0"/>
              <a:t>16/مارس/18</a:t>
            </a:fld>
            <a:endParaRPr lang="fa-IR"/>
          </a:p>
        </p:txBody>
      </p:sp>
      <p:sp>
        <p:nvSpPr>
          <p:cNvPr id="19" name="Slide Number Placeholder 18"/>
          <p:cNvSpPr>
            <a:spLocks noGrp="1"/>
          </p:cNvSpPr>
          <p:nvPr>
            <p:ph type="sldNum" sz="quarter" idx="16"/>
          </p:nvPr>
        </p:nvSpPr>
        <p:spPr/>
        <p:txBody>
          <a:bodyPr/>
          <a:lstStyle/>
          <a:p>
            <a:fld id="{6AE2413F-7AEB-4B5F-BE75-382AA83CEF78}" type="slidenum">
              <a:rPr lang="fa-IR" smtClean="0"/>
              <a:pPr/>
              <a:t>‹#›</a:t>
            </a:fld>
            <a:endParaRPr lang="fa-IR"/>
          </a:p>
        </p:txBody>
      </p:sp>
      <p:sp>
        <p:nvSpPr>
          <p:cNvPr id="23" name="Footer Placeholder 22"/>
          <p:cNvSpPr>
            <a:spLocks noGrp="1"/>
          </p:cNvSpPr>
          <p:nvPr>
            <p:ph type="ftr" sz="quarter" idx="17"/>
          </p:nvPr>
        </p:nvSpPr>
        <p:spPr/>
        <p:txBody>
          <a:bodyPr/>
          <a:lstStyle/>
          <a:p>
            <a:r>
              <a:rPr lang="en-US" smtClean="0"/>
              <a:t>© irmgn.ir</a:t>
            </a:r>
            <a:endParaRPr lang="fa-I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74C8C8E8-3C47-460D-9DC7-3CE7B7F4D615}" type="datetime8">
              <a:rPr lang="fa-IR" smtClean="0"/>
              <a:t>16/مارس/18</a:t>
            </a:fld>
            <a:endParaRPr lang="fa-IR"/>
          </a:p>
        </p:txBody>
      </p:sp>
      <p:sp>
        <p:nvSpPr>
          <p:cNvPr id="14" name="Slide Number Placeholder 13"/>
          <p:cNvSpPr>
            <a:spLocks noGrp="1"/>
          </p:cNvSpPr>
          <p:nvPr>
            <p:ph type="sldNum" sz="quarter" idx="15"/>
          </p:nvPr>
        </p:nvSpPr>
        <p:spPr>
          <a:xfrm>
            <a:off x="4038600" y="6172200"/>
            <a:ext cx="1066800" cy="304800"/>
          </a:xfrm>
        </p:spPr>
        <p:txBody>
          <a:bodyPr/>
          <a:lstStyle/>
          <a:p>
            <a:fld id="{6AE2413F-7AEB-4B5F-BE75-382AA83CEF78}" type="slidenum">
              <a:rPr lang="fa-IR" smtClean="0"/>
              <a:pPr/>
              <a:t>‹#›</a:t>
            </a:fld>
            <a:endParaRPr lang="fa-IR"/>
          </a:p>
        </p:txBody>
      </p:sp>
      <p:sp>
        <p:nvSpPr>
          <p:cNvPr id="15" name="Footer Placeholder 14"/>
          <p:cNvSpPr>
            <a:spLocks noGrp="1"/>
          </p:cNvSpPr>
          <p:nvPr>
            <p:ph type="ftr" sz="quarter" idx="16"/>
          </p:nvPr>
        </p:nvSpPr>
        <p:spPr>
          <a:xfrm>
            <a:off x="1447800" y="6486525"/>
            <a:ext cx="6248400" cy="292100"/>
          </a:xfrm>
        </p:spPr>
        <p:txBody>
          <a:bodyPr/>
          <a:lstStyle/>
          <a:p>
            <a:r>
              <a:rPr lang="en-US" smtClean="0"/>
              <a:t>© irmgn.ir</a:t>
            </a:r>
            <a:endParaRPr lang="fa-I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3F07B-91CD-43AE-B670-C0725932B1C8}"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B6009-3B30-4748-8353-ED05A5CCF033}"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7175DF7-7129-4A4A-B2F6-9E102824C800}" type="datetime8">
              <a:rPr lang="fa-IR" smtClean="0"/>
              <a:t>16/مارس/18</a:t>
            </a:fld>
            <a:endParaRPr lang="fa-IR"/>
          </a:p>
        </p:txBody>
      </p:sp>
      <p:sp>
        <p:nvSpPr>
          <p:cNvPr id="8" name="Slide Number Placeholder 7"/>
          <p:cNvSpPr>
            <a:spLocks noGrp="1"/>
          </p:cNvSpPr>
          <p:nvPr>
            <p:ph type="sldNum" sz="quarter" idx="11"/>
          </p:nvPr>
        </p:nvSpPr>
        <p:spPr/>
        <p:txBody>
          <a:bodyPr/>
          <a:lstStyle/>
          <a:p>
            <a:fld id="{6AE2413F-7AEB-4B5F-BE75-382AA83CEF78}" type="slidenum">
              <a:rPr lang="fa-IR" smtClean="0"/>
              <a:pPr/>
              <a:t>‹#›</a:t>
            </a:fld>
            <a:endParaRPr lang="fa-IR"/>
          </a:p>
        </p:txBody>
      </p:sp>
      <p:sp>
        <p:nvSpPr>
          <p:cNvPr id="9" name="Footer Placeholder 8"/>
          <p:cNvSpPr>
            <a:spLocks noGrp="1"/>
          </p:cNvSpPr>
          <p:nvPr>
            <p:ph type="ftr" sz="quarter" idx="12"/>
          </p:nvPr>
        </p:nvSpPr>
        <p:spPr/>
        <p:txBody>
          <a:bodyPr/>
          <a:lstStyle/>
          <a:p>
            <a:r>
              <a:rPr lang="en-US" smtClean="0"/>
              <a:t>© irmgn.ir</a:t>
            </a:r>
            <a:endParaRPr lang="fa-I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EF33E-F687-4370-A643-22F4275A4E82}"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375E35-5814-4138-87DD-43C0AA35E442}"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954026-724A-4F91-859F-0D8470DE0B6E}"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E37AA8D-19A4-4474-90E3-B36C976DBB73}"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4A6C8A-9B8F-4595-B8C1-4598FAFD603B}"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5A46D1-97DC-42D7-B6ED-EE7B0942120F}"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C8D16-EA5B-4EF2-ABCD-8504B858C791}"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6F1DA-80C9-4B5A-869A-50667CB813F8}"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6B262-9905-4321-8E92-47852CC262AE}"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52032-70C1-4320-8158-E4C0BF1E1ECB}"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19626-2430-41F7-9A40-7457F84C16D9}"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A274CF-60EB-40EC-BE88-CC60BF98E380}" type="datetime8">
              <a:rPr lang="fa-IR" smtClean="0"/>
              <a:t>16/مارس/18</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 irmgn.ir</a:t>
            </a:r>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AE2413F-7AEB-4B5F-BE75-382AA83CEF78}" type="slidenum">
              <a:rPr lang="fa-IR" smtClean="0"/>
              <a:pPr/>
              <a:t>‹#›</a:t>
            </a:fld>
            <a:endParaRPr lang="fa-I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71DCB4-21BE-4019-B902-7BC9E6192ECF}"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E4D10B5-FF93-430F-89FA-8F8BFB7A2D87}"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DDDD06-5732-499A-A1B8-0EFD848CFD23}"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1BE0B6-CC22-431F-87D5-6E2FE5B9B085}" type="datetime8">
              <a:rPr lang="fa-IR" smtClean="0"/>
              <a:t>16/مارس/18</a:t>
            </a:fld>
            <a:endParaRPr lang="fa-IR"/>
          </a:p>
        </p:txBody>
      </p:sp>
      <p:sp>
        <p:nvSpPr>
          <p:cNvPr id="8" name="Footer Placeholder 7"/>
          <p:cNvSpPr>
            <a:spLocks noGrp="1"/>
          </p:cNvSpPr>
          <p:nvPr>
            <p:ph type="ftr" sz="quarter" idx="11"/>
          </p:nvPr>
        </p:nvSpPr>
        <p:spPr/>
        <p:txBody>
          <a:bodyPr/>
          <a:lstStyle>
            <a:extLst/>
          </a:lstStyle>
          <a:p>
            <a:r>
              <a:rPr lang="en-US" smtClean="0"/>
              <a:t>© irmgn.ir</a:t>
            </a:r>
            <a:endParaRPr lang="fa-IR"/>
          </a:p>
        </p:txBody>
      </p:sp>
      <p:sp>
        <p:nvSpPr>
          <p:cNvPr id="9" name="Slide Number Placeholder 8"/>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739B196-368B-4119-898D-C0495CC08CBE}"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F2B6F38-E051-4551-9879-A785CE3FB5A5}" type="datetime8">
              <a:rPr lang="fa-IR" smtClean="0"/>
              <a:t>16/مارس/18</a:t>
            </a:fld>
            <a:endParaRPr lang="fa-IR"/>
          </a:p>
        </p:txBody>
      </p:sp>
      <p:sp>
        <p:nvSpPr>
          <p:cNvPr id="4" name="Footer Placeholder 3"/>
          <p:cNvSpPr>
            <a:spLocks noGrp="1"/>
          </p:cNvSpPr>
          <p:nvPr>
            <p:ph type="ftr" sz="quarter" idx="11"/>
          </p:nvPr>
        </p:nvSpPr>
        <p:spPr/>
        <p:txBody>
          <a:bodyPr/>
          <a:lstStyle>
            <a:extLst/>
          </a:lstStyle>
          <a:p>
            <a:r>
              <a:rPr lang="en-US" smtClean="0"/>
              <a:t>© irmgn.ir</a:t>
            </a:r>
            <a:endParaRPr lang="fa-IR"/>
          </a:p>
        </p:txBody>
      </p:sp>
      <p:sp>
        <p:nvSpPr>
          <p:cNvPr id="5" name="Slide Number Placeholder 4"/>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F93E83-7ED9-4E3F-9E1A-501AED9E0444}" type="datetime8">
              <a:rPr lang="fa-IR" smtClean="0"/>
              <a:t>16/مارس/18</a:t>
            </a:fld>
            <a:endParaRPr lang="fa-IR"/>
          </a:p>
        </p:txBody>
      </p:sp>
      <p:sp>
        <p:nvSpPr>
          <p:cNvPr id="3" name="Footer Placeholder 2"/>
          <p:cNvSpPr>
            <a:spLocks noGrp="1"/>
          </p:cNvSpPr>
          <p:nvPr>
            <p:ph type="ftr" sz="quarter" idx="11"/>
          </p:nvPr>
        </p:nvSpPr>
        <p:spPr/>
        <p:txBody>
          <a:bodyPr/>
          <a:lstStyle>
            <a:extLst/>
          </a:lstStyle>
          <a:p>
            <a:r>
              <a:rPr lang="en-US" smtClean="0"/>
              <a:t>© irmgn.ir</a:t>
            </a:r>
            <a:endParaRPr lang="fa-IR"/>
          </a:p>
        </p:txBody>
      </p:sp>
      <p:sp>
        <p:nvSpPr>
          <p:cNvPr id="4" name="Slide Number Placeholder 3"/>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9EAD47-C857-4535-98F2-F5404DBB3168}"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2BA8F47-2BA3-4709-848B-B5FFCA617568}" type="datetime8">
              <a:rPr lang="fa-IR" smtClean="0"/>
              <a:t>16/مارس/18</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 irmgn.ir</a:t>
            </a:r>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E2413F-7AEB-4B5F-BE75-382AA83CEF78}"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5A0702-1F23-4C87-8A41-42E02CB9D207}"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7E7E0B-16B2-4160-9969-35095E9A7560}"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9C6B4AF-B595-46DA-8EE1-86E88C68726E}" type="datetime8">
              <a:rPr lang="fa-IR" smtClean="0"/>
              <a:t>16/مارس/18</a:t>
            </a:fld>
            <a:endParaRPr lang="fa-IR"/>
          </a:p>
        </p:txBody>
      </p:sp>
      <p:sp>
        <p:nvSpPr>
          <p:cNvPr id="7" name="Slide Number Placeholder 6"/>
          <p:cNvSpPr>
            <a:spLocks noGrp="1"/>
          </p:cNvSpPr>
          <p:nvPr>
            <p:ph type="sldNum" sz="quarter" idx="11"/>
          </p:nvPr>
        </p:nvSpPr>
        <p:spPr/>
        <p:txBody>
          <a:bodyPr rtlCol="0"/>
          <a:lstStyle/>
          <a:p>
            <a:fld id="{6AE2413F-7AEB-4B5F-BE75-382AA83CEF78}" type="slidenum">
              <a:rPr lang="fa-IR" smtClean="0"/>
              <a:pPr/>
              <a:t>‹#›</a:t>
            </a:fld>
            <a:endParaRPr lang="fa-IR"/>
          </a:p>
        </p:txBody>
      </p:sp>
      <p:sp>
        <p:nvSpPr>
          <p:cNvPr id="8" name="Footer Placeholder 7"/>
          <p:cNvSpPr>
            <a:spLocks noGrp="1"/>
          </p:cNvSpPr>
          <p:nvPr>
            <p:ph type="ftr" sz="quarter" idx="12"/>
          </p:nvPr>
        </p:nvSpPr>
        <p:spPr/>
        <p:txBody>
          <a:bodyPr rtlCol="0"/>
          <a:lstStyle/>
          <a:p>
            <a:r>
              <a:rPr lang="en-US" smtClean="0"/>
              <a:t>© irmgn.ir</a:t>
            </a:r>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719D5-64A9-4860-AB6F-A944FB5112C2}"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29260BD-EFB8-4A50-A1FC-C51504E8C239}" type="datetime8">
              <a:rPr lang="fa-IR" smtClean="0"/>
              <a:t>16/مارس/18</a:t>
            </a:fld>
            <a:endParaRPr lang="fa-IR"/>
          </a:p>
        </p:txBody>
      </p:sp>
      <p:sp>
        <p:nvSpPr>
          <p:cNvPr id="22" name="Slide Number Placeholder 21"/>
          <p:cNvSpPr>
            <a:spLocks noGrp="1"/>
          </p:cNvSpPr>
          <p:nvPr>
            <p:ph type="sldNum" sz="quarter" idx="15"/>
          </p:nvPr>
        </p:nvSpPr>
        <p:spPr/>
        <p:txBody>
          <a:bodyPr rtlCol="0"/>
          <a:lstStyle/>
          <a:p>
            <a:fld id="{6AE2413F-7AEB-4B5F-BE75-382AA83CEF78}" type="slidenum">
              <a:rPr lang="fa-IR" smtClean="0"/>
              <a:pPr/>
              <a:t>‹#›</a:t>
            </a:fld>
            <a:endParaRPr lang="fa-IR"/>
          </a:p>
        </p:txBody>
      </p:sp>
      <p:sp>
        <p:nvSpPr>
          <p:cNvPr id="23" name="Footer Placeholder 22"/>
          <p:cNvSpPr>
            <a:spLocks noGrp="1"/>
          </p:cNvSpPr>
          <p:nvPr>
            <p:ph type="ftr" sz="quarter" idx="16"/>
          </p:nvPr>
        </p:nvSpPr>
        <p:spPr/>
        <p:txBody>
          <a:bodyPr rtlCol="0"/>
          <a:lstStyle/>
          <a:p>
            <a:r>
              <a:rPr lang="en-US" smtClean="0"/>
              <a:t>© irmgn.ir</a:t>
            </a: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302ED5C-42E1-47F5-9E8F-A98C6E706E76}" type="datetime8">
              <a:rPr lang="fa-IR" smtClean="0"/>
              <a:t>16/مارس/18</a:t>
            </a:fld>
            <a:endParaRPr lang="fa-IR"/>
          </a:p>
        </p:txBody>
      </p:sp>
      <p:sp>
        <p:nvSpPr>
          <p:cNvPr id="9" name="Slide Number Placeholder 8"/>
          <p:cNvSpPr>
            <a:spLocks noGrp="1"/>
          </p:cNvSpPr>
          <p:nvPr>
            <p:ph type="sldNum" sz="quarter" idx="15"/>
          </p:nvPr>
        </p:nvSpPr>
        <p:spPr/>
        <p:txBody>
          <a:bodyPr rtlCol="0"/>
          <a:lstStyle/>
          <a:p>
            <a:fld id="{6AE2413F-7AEB-4B5F-BE75-382AA83CEF78}" type="slidenum">
              <a:rPr lang="fa-IR" smtClean="0"/>
              <a:pPr/>
              <a:t>‹#›</a:t>
            </a:fld>
            <a:endParaRPr lang="fa-IR"/>
          </a:p>
        </p:txBody>
      </p:sp>
      <p:sp>
        <p:nvSpPr>
          <p:cNvPr id="10" name="Footer Placeholder 9"/>
          <p:cNvSpPr>
            <a:spLocks noGrp="1"/>
          </p:cNvSpPr>
          <p:nvPr>
            <p:ph type="ftr" sz="quarter" idx="16"/>
          </p:nvPr>
        </p:nvSpPr>
        <p:spPr/>
        <p:txBody>
          <a:bodyPr rtlCol="0"/>
          <a:lstStyle/>
          <a:p>
            <a:r>
              <a:rPr lang="en-US" smtClean="0"/>
              <a:t>© irmgn.ir</a:t>
            </a:r>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B773C0E-8712-4356-AEC3-BB4160D99A18}" type="datetime8">
              <a:rPr lang="fa-IR" smtClean="0"/>
              <a:t>16/مارس/18</a:t>
            </a:fld>
            <a:endParaRPr lang="fa-IR"/>
          </a:p>
        </p:txBody>
      </p:sp>
      <p:sp>
        <p:nvSpPr>
          <p:cNvPr id="18" name="Slide Number Placeholder 17"/>
          <p:cNvSpPr>
            <a:spLocks noGrp="1"/>
          </p:cNvSpPr>
          <p:nvPr>
            <p:ph type="sldNum" sz="quarter" idx="11"/>
          </p:nvPr>
        </p:nvSpPr>
        <p:spPr/>
        <p:txBody>
          <a:bodyPr rtlCol="0"/>
          <a:lstStyle/>
          <a:p>
            <a:fld id="{6AE2413F-7AEB-4B5F-BE75-382AA83CEF78}" type="slidenum">
              <a:rPr lang="fa-IR" smtClean="0"/>
              <a:pPr/>
              <a:t>‹#›</a:t>
            </a:fld>
            <a:endParaRPr lang="fa-IR"/>
          </a:p>
        </p:txBody>
      </p:sp>
      <p:sp>
        <p:nvSpPr>
          <p:cNvPr id="21" name="Footer Placeholder 20"/>
          <p:cNvSpPr>
            <a:spLocks noGrp="1"/>
          </p:cNvSpPr>
          <p:nvPr>
            <p:ph type="ftr" sz="quarter" idx="12"/>
          </p:nvPr>
        </p:nvSpPr>
        <p:spPr/>
        <p:txBody>
          <a:bodyPr rtlCol="0"/>
          <a:lstStyle/>
          <a:p>
            <a:r>
              <a:rPr lang="en-US" smtClean="0"/>
              <a:t>© irmgn.ir</a:t>
            </a:r>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D0DDB0-EB77-4A5C-AEE0-CD75675D4B25}"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AAA1A-55DF-429D-8162-3CC15D575EE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914F05-3781-463B-9D43-9D9876CE6D73}" type="datetime8">
              <a:rPr lang="fa-IR" smtClean="0"/>
              <a:t>16/مارس/18</a:t>
            </a:fld>
            <a:endParaRPr lang="fa-IR"/>
          </a:p>
        </p:txBody>
      </p:sp>
      <p:sp>
        <p:nvSpPr>
          <p:cNvPr id="5" name="Footer Placeholder 4"/>
          <p:cNvSpPr>
            <a:spLocks noGrp="1"/>
          </p:cNvSpPr>
          <p:nvPr>
            <p:ph type="ftr" sz="quarter" idx="11"/>
          </p:nvPr>
        </p:nvSpPr>
        <p:spPr>
          <a:xfrm>
            <a:off x="1174044" y="5357592"/>
            <a:ext cx="5034845" cy="365125"/>
          </a:xfrm>
        </p:spPr>
        <p:txBody>
          <a:bodyPr/>
          <a:lstStyle/>
          <a:p>
            <a:r>
              <a:rPr lang="en-US" smtClean="0"/>
              <a:t>© irmgn.ir</a:t>
            </a:r>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AE2413F-7AEB-4B5F-BE75-382AA83CEF78}" type="slidenum">
              <a:rPr lang="fa-IR" smtClean="0"/>
              <a:pPr/>
              <a:t>‹#›</a:t>
            </a:fld>
            <a:endParaRPr lang="fa-I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9C185-26D7-4DCC-AAA6-B6A112AAC881}"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117F62-753B-43E8-BACB-4E1CD8F5D8E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E9B3DFB-A5AC-4965-A8D9-2E65EDFF99B2}"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C765E5-D68C-4BA8-8F30-886DA922E46D}"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038BA-154B-429C-967E-E9459A566B05}"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2FED4-8D5E-447F-82F7-D4610AEEB958}"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95B2D8D-5843-4AB0-B3C9-CD68F7C244C8}" type="datetime8">
              <a:rPr lang="fa-IR" smtClean="0"/>
              <a:t>16/مارس/18</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irmgn.ir</a:t>
            </a:r>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AE2413F-7AEB-4B5F-BE75-382AA83CEF78}"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F87F445-5D6C-4632-BA63-F39B04D732D5}" type="datetime8">
              <a:rPr lang="fa-IR" smtClean="0"/>
              <a:t>16/مارس/18</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 irmgn.ir</a:t>
            </a:r>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7590A75-8BD2-4237-BFB3-9932D8966A09}" type="datetime8">
              <a:rPr lang="fa-IR" smtClean="0"/>
              <a:t>16/مارس/18</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 irmgn.ir</a:t>
            </a:r>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A0EEC-6380-4B2D-A4F6-9AAC3A1FCE4C}"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742E-5299-41EB-B92F-6C02C39F6D01}"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45B645F-8152-4B0A-A7DD-7F4753C2637C}" type="datetime8">
              <a:rPr lang="fa-IR" smtClean="0"/>
              <a:t>16/مارس/18</a:t>
            </a:fld>
            <a:endParaRPr lang="fa-IR"/>
          </a:p>
        </p:txBody>
      </p:sp>
      <p:sp>
        <p:nvSpPr>
          <p:cNvPr id="5" name="Footer Placeholder 4"/>
          <p:cNvSpPr>
            <a:spLocks noGrp="1"/>
          </p:cNvSpPr>
          <p:nvPr>
            <p:ph type="ftr" sz="quarter" idx="11"/>
          </p:nvPr>
        </p:nvSpPr>
        <p:spPr>
          <a:xfrm>
            <a:off x="1174044" y="5357592"/>
            <a:ext cx="5034845" cy="365125"/>
          </a:xfrm>
        </p:spPr>
        <p:txBody>
          <a:bodyPr/>
          <a:lstStyle/>
          <a:p>
            <a:r>
              <a:rPr lang="en-US" smtClean="0"/>
              <a:t>© irmgn.ir</a:t>
            </a:r>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AE2413F-7AEB-4B5F-BE75-382AA83CEF78}" type="slidenum">
              <a:rPr lang="fa-IR" smtClean="0"/>
              <a:pPr/>
              <a:t>‹#›</a:t>
            </a:fld>
            <a:endParaRPr lang="fa-I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29DDB-EE9C-4723-981B-FFF8B8AE1A1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399D8-86D3-4C02-B555-B68608D26410}"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09A074-B5B9-4739-981F-7291544FB602}"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780D23-33E9-42A9-8CE7-FDE0AEB77F04}"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FF6D38-2842-4124-A0F3-7033C4716C3D}"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F533F2-1064-443A-9A01-3F63323F1629}"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AA474-889D-46EF-B2FA-FBA3CA252F75}"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780350-A579-485C-AAA3-B2BB41A1D18B}" type="datetime8">
              <a:rPr lang="fa-IR" smtClean="0"/>
              <a:t>16/مارس/18</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 irmgn.ir</a:t>
            </a:r>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4959EE0-7609-440A-8CBF-48EE8EB0F1E3}" type="datetime8">
              <a:rPr lang="fa-IR" smtClean="0"/>
              <a:t>16/مارس/18</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 irmgn.ir</a:t>
            </a:r>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98B02-3764-4A7A-AC40-AD2AFE20A2B4}"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6C4D9-7346-4215-BAFB-B293207CF78B}"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51E297D-941B-41BD-B51B-79073484958E}" type="datetime8">
              <a:rPr lang="fa-IR" smtClean="0"/>
              <a:t>16/مارس/18</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 irmgn.ir</a:t>
            </a:r>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4DBBF9-7D74-4DC7-BD56-060FDCFCF23E}"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69ED09F-3007-4977-807B-422D49CD84E1}" type="datetime8">
              <a:rPr lang="fa-IR" smtClean="0"/>
              <a:t>16/مارس/18</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 irmgn.ir</a:t>
            </a:r>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0D25E0-976E-4301-A17F-638154E601FF}"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0E3D3B-8A89-43A2-B71C-6381B7D6FD63}" type="datetime8">
              <a:rPr lang="fa-IR" smtClean="0"/>
              <a:t>16/مارس/18</a:t>
            </a:fld>
            <a:endParaRPr lang="fa-IR"/>
          </a:p>
        </p:txBody>
      </p:sp>
      <p:sp>
        <p:nvSpPr>
          <p:cNvPr id="8" name="Footer Placeholder 7"/>
          <p:cNvSpPr>
            <a:spLocks noGrp="1"/>
          </p:cNvSpPr>
          <p:nvPr>
            <p:ph type="ftr" sz="quarter" idx="11"/>
          </p:nvPr>
        </p:nvSpPr>
        <p:spPr/>
        <p:txBody>
          <a:bodyPr/>
          <a:lstStyle>
            <a:extLst/>
          </a:lstStyle>
          <a:p>
            <a:r>
              <a:rPr lang="en-US" smtClean="0"/>
              <a:t>© irmgn.ir</a:t>
            </a:r>
            <a:endParaRPr lang="fa-IR"/>
          </a:p>
        </p:txBody>
      </p:sp>
      <p:sp>
        <p:nvSpPr>
          <p:cNvPr id="9" name="Slide Number Placeholder 8"/>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C54414-7A9E-46A3-850E-9C7C501B5107}"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1C3DA3-52BC-4178-A0EE-B12D22A3AD6A}" type="datetime8">
              <a:rPr lang="fa-IR" smtClean="0"/>
              <a:t>16/مارس/18</a:t>
            </a:fld>
            <a:endParaRPr lang="fa-IR"/>
          </a:p>
        </p:txBody>
      </p:sp>
      <p:sp>
        <p:nvSpPr>
          <p:cNvPr id="4" name="Footer Placeholder 3"/>
          <p:cNvSpPr>
            <a:spLocks noGrp="1"/>
          </p:cNvSpPr>
          <p:nvPr>
            <p:ph type="ftr" sz="quarter" idx="11"/>
          </p:nvPr>
        </p:nvSpPr>
        <p:spPr/>
        <p:txBody>
          <a:bodyPr/>
          <a:lstStyle>
            <a:extLst/>
          </a:lstStyle>
          <a:p>
            <a:r>
              <a:rPr lang="en-US" smtClean="0"/>
              <a:t>© irmgn.ir</a:t>
            </a:r>
            <a:endParaRPr lang="fa-IR"/>
          </a:p>
        </p:txBody>
      </p:sp>
      <p:sp>
        <p:nvSpPr>
          <p:cNvPr id="5" name="Slide Number Placeholder 4"/>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60093BE-EAC8-46BE-9849-EC64AC409415}" type="datetime8">
              <a:rPr lang="fa-IR" smtClean="0"/>
              <a:t>16/مارس/18</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 irmgn.ir</a:t>
            </a:r>
            <a:endParaRPr lang="fa-IR"/>
          </a:p>
        </p:txBody>
      </p:sp>
      <p:sp>
        <p:nvSpPr>
          <p:cNvPr id="4" name="Slide Number Placeholder 3"/>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28F0F3-D94C-4B22-BD64-4CC1A9F0319E}"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24CDE4C-6203-488F-A4E1-969C69CACF00}"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6D0274-A64F-4DDE-AD6D-424C1575E3F6}"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270EB1A-D544-43F3-8E8B-534346751A7C}" type="datetime8">
              <a:rPr lang="fa-IR" smtClean="0"/>
              <a:t>16/مارس/18</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 irmgn.ir</a:t>
            </a:r>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AE2413F-7AEB-4B5F-BE75-382AA83CEF78}" type="slidenum">
              <a:rPr lang="fa-IR" smtClean="0"/>
              <a:pPr/>
              <a:t>‹#›</a:t>
            </a:fld>
            <a:endParaRPr lang="fa-I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FE9522-A3D9-4E00-8B93-553C1342CEE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8765BB-003F-4B5C-878F-F1B124DEA60B}"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A845B1F-A50B-4092-A086-A669BDB3C287}"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6E9ACC-4365-4308-9378-914300DD09CD}"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65F5DCB-6406-4702-9F6B-322956E791AE}" type="datetime8">
              <a:rPr lang="fa-IR" smtClean="0"/>
              <a:t>16/مارس/18</a:t>
            </a:fld>
            <a:endParaRPr lang="fa-IR"/>
          </a:p>
        </p:txBody>
      </p:sp>
      <p:sp>
        <p:nvSpPr>
          <p:cNvPr id="7" name="Slide Number Placeholder 6"/>
          <p:cNvSpPr>
            <a:spLocks noGrp="1"/>
          </p:cNvSpPr>
          <p:nvPr>
            <p:ph type="sldNum" sz="quarter" idx="11"/>
          </p:nvPr>
        </p:nvSpPr>
        <p:spPr/>
        <p:txBody>
          <a:bodyPr rtlCol="0"/>
          <a:lstStyle/>
          <a:p>
            <a:fld id="{6AE2413F-7AEB-4B5F-BE75-382AA83CEF78}" type="slidenum">
              <a:rPr lang="fa-IR" smtClean="0"/>
              <a:pPr/>
              <a:t>‹#›</a:t>
            </a:fld>
            <a:endParaRPr lang="fa-IR"/>
          </a:p>
        </p:txBody>
      </p:sp>
      <p:sp>
        <p:nvSpPr>
          <p:cNvPr id="8" name="Footer Placeholder 7"/>
          <p:cNvSpPr>
            <a:spLocks noGrp="1"/>
          </p:cNvSpPr>
          <p:nvPr>
            <p:ph type="ftr" sz="quarter" idx="12"/>
          </p:nvPr>
        </p:nvSpPr>
        <p:spPr/>
        <p:txBody>
          <a:bodyPr rtlCol="0"/>
          <a:lstStyle/>
          <a:p>
            <a:r>
              <a:rPr lang="en-US" smtClean="0"/>
              <a:t>© irmgn.ir</a:t>
            </a:r>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8F4C22-F9FC-4B87-861C-08AD43945509}"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77563-987E-48AC-9D90-2723A8CC1A81}"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32A3A-FB4D-4100-A0B7-48AF1302DE5B}"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D3E3FD7-C455-4DEF-AF41-7E315B1702DE}" type="datetime8">
              <a:rPr lang="fa-IR" smtClean="0"/>
              <a:t>16/مارس/18</a:t>
            </a:fld>
            <a:endParaRPr lang="fa-I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 irmgn.ir</a:t>
            </a:r>
            <a:endParaRPr lang="fa-I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AE2413F-7AEB-4B5F-BE75-382AA83CEF78}" type="slidenum">
              <a:rPr lang="fa-IR" smtClean="0"/>
              <a:pPr/>
              <a:t>‹#›</a:t>
            </a:fld>
            <a:endParaRPr lang="fa-I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936CE-1464-4247-B47F-5651E4631239}"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22DB5-4F7C-48D8-9BED-C9100829F645}"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23431-4704-45A2-9F20-47AD1D87554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3619A91-D530-4B7B-8FA2-7D9066DF4717}" type="datetime8">
              <a:rPr lang="fa-IR" smtClean="0"/>
              <a:t>16/مارس/18</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 irmgn.ir</a:t>
            </a:r>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EE81BD-F896-4A1A-9F8B-9E82F9A47801}"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0385F36-847E-48F6-A589-545B1B0F1825}" type="datetime8">
              <a:rPr lang="fa-IR" smtClean="0"/>
              <a:t>16/مارس/18</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 irmgn.ir</a:t>
            </a:r>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D0FC4-973B-4BC8-A39D-33501DF37E5F}"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3A88326-2AA0-4D1C-B8D0-D8605698ACE0}"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C2E51F-2056-4CEF-A01A-92DE9A5B7A3F}" type="datetime8">
              <a:rPr lang="fa-IR" smtClean="0"/>
              <a:t>16/مارس/18</a:t>
            </a:fld>
            <a:endParaRPr lang="fa-IR"/>
          </a:p>
        </p:txBody>
      </p:sp>
      <p:sp>
        <p:nvSpPr>
          <p:cNvPr id="8" name="Footer Placeholder 7"/>
          <p:cNvSpPr>
            <a:spLocks noGrp="1"/>
          </p:cNvSpPr>
          <p:nvPr>
            <p:ph type="ftr" sz="quarter" idx="11"/>
          </p:nvPr>
        </p:nvSpPr>
        <p:spPr/>
        <p:txBody>
          <a:bodyPr/>
          <a:lstStyle>
            <a:extLst/>
          </a:lstStyle>
          <a:p>
            <a:r>
              <a:rPr lang="en-US" smtClean="0"/>
              <a:t>© irmgn.ir</a:t>
            </a:r>
            <a:endParaRPr lang="fa-IR"/>
          </a:p>
        </p:txBody>
      </p:sp>
      <p:sp>
        <p:nvSpPr>
          <p:cNvPr id="9" name="Slide Number Placeholder 8"/>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EAC331-1293-4D03-AA9F-E68B604FAF76}" type="datetime8">
              <a:rPr lang="fa-IR" smtClean="0"/>
              <a:t>16/مارس/18</a:t>
            </a:fld>
            <a:endParaRPr lang="fa-IR"/>
          </a:p>
        </p:txBody>
      </p:sp>
      <p:sp>
        <p:nvSpPr>
          <p:cNvPr id="4" name="Footer Placeholder 3"/>
          <p:cNvSpPr>
            <a:spLocks noGrp="1"/>
          </p:cNvSpPr>
          <p:nvPr>
            <p:ph type="ftr" sz="quarter" idx="11"/>
          </p:nvPr>
        </p:nvSpPr>
        <p:spPr/>
        <p:txBody>
          <a:bodyPr/>
          <a:lstStyle>
            <a:extLst/>
          </a:lstStyle>
          <a:p>
            <a:r>
              <a:rPr lang="en-US" smtClean="0"/>
              <a:t>© irmgn.ir</a:t>
            </a:r>
            <a:endParaRPr lang="fa-IR"/>
          </a:p>
        </p:txBody>
      </p:sp>
      <p:sp>
        <p:nvSpPr>
          <p:cNvPr id="5" name="Slide Number Placeholder 4"/>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25DA379-C7FC-4AC8-A65F-B8046C287F49}" type="datetime8">
              <a:rPr lang="fa-IR" smtClean="0"/>
              <a:t>16/مارس/18</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 irmgn.ir</a:t>
            </a:r>
            <a:endParaRPr lang="fa-IR"/>
          </a:p>
        </p:txBody>
      </p:sp>
      <p:sp>
        <p:nvSpPr>
          <p:cNvPr id="4" name="Slide Number Placeholder 3"/>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76BED1-0300-46B2-A21C-5B218DC86A73}"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1E2BE90-CB50-4870-993C-B64C80DE060C}" type="datetime8">
              <a:rPr lang="fa-IR" smtClean="0"/>
              <a:t>16/مارس/18</a:t>
            </a:fld>
            <a:endParaRPr lang="fa-IR"/>
          </a:p>
        </p:txBody>
      </p:sp>
      <p:sp>
        <p:nvSpPr>
          <p:cNvPr id="6" name="Footer Placeholder 5"/>
          <p:cNvSpPr>
            <a:spLocks noGrp="1"/>
          </p:cNvSpPr>
          <p:nvPr>
            <p:ph type="ftr" sz="quarter" idx="11"/>
          </p:nvPr>
        </p:nvSpPr>
        <p:spPr/>
        <p:txBody>
          <a:bodyPr/>
          <a:lstStyle>
            <a:extLst/>
          </a:lstStyle>
          <a:p>
            <a:r>
              <a:rPr lang="en-US" smtClean="0"/>
              <a:t>© irmgn.ir</a:t>
            </a:r>
            <a:endParaRPr lang="fa-IR"/>
          </a:p>
        </p:txBody>
      </p:sp>
      <p:sp>
        <p:nvSpPr>
          <p:cNvPr id="7" name="Slide Number Placeholder 6"/>
          <p:cNvSpPr>
            <a:spLocks noGrp="1"/>
          </p:cNvSpPr>
          <p:nvPr>
            <p:ph type="sldNum" sz="quarter" idx="12"/>
          </p:nvPr>
        </p:nvSpPr>
        <p:spPr/>
        <p:txBody>
          <a:bodyPr/>
          <a:lstStyle>
            <a:extLst/>
          </a:lstStyle>
          <a:p>
            <a:fld id="{6AE2413F-7AEB-4B5F-BE75-382AA83CEF78}"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FC375C-E1A0-401B-8281-E8C4EBBA44F3}" type="datetime8">
              <a:rPr lang="fa-IR" smtClean="0"/>
              <a:t>16/مارس/18</a:t>
            </a:fld>
            <a:endParaRPr lang="fa-IR"/>
          </a:p>
        </p:txBody>
      </p:sp>
      <p:sp>
        <p:nvSpPr>
          <p:cNvPr id="5" name="Footer Placeholder 4"/>
          <p:cNvSpPr>
            <a:spLocks noGrp="1"/>
          </p:cNvSpPr>
          <p:nvPr>
            <p:ph type="ftr" sz="quarter" idx="11"/>
          </p:nvPr>
        </p:nvSpPr>
        <p:spPr/>
        <p:txBody>
          <a:bodyPr/>
          <a:lstStyle>
            <a:extLst/>
          </a:lstStyle>
          <a:p>
            <a:r>
              <a:rPr lang="en-US" smtClean="0"/>
              <a:t>© irmgn.ir</a:t>
            </a:r>
            <a:endParaRPr lang="fa-IR"/>
          </a:p>
        </p:txBody>
      </p:sp>
      <p:sp>
        <p:nvSpPr>
          <p:cNvPr id="6" name="Slide Number Placeholder 5"/>
          <p:cNvSpPr>
            <a:spLocks noGrp="1"/>
          </p:cNvSpPr>
          <p:nvPr>
            <p:ph type="sldNum" sz="quarter" idx="12"/>
          </p:nvPr>
        </p:nvSpPr>
        <p:spPr/>
        <p:txBody>
          <a:bodyPr/>
          <a:lstStyle>
            <a:extLst/>
          </a:lstStyle>
          <a:p>
            <a:fld id="{6AE2413F-7AEB-4B5F-BE75-382AA83CEF78}" type="slidenum">
              <a:rPr lang="fa-IR" smtClean="0"/>
              <a:pPr/>
              <a:t>‹#›</a:t>
            </a:fld>
            <a:endParaRPr lang="fa-I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3D5D8FD-33E0-4ADF-82AF-2BA4837A7203}" type="datetime8">
              <a:rPr lang="fa-IR" smtClean="0"/>
              <a:t>16/مارس/18</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 irmgn.ir</a:t>
            </a:r>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AE2413F-7AEB-4B5F-BE75-382AA83CEF78}" type="slidenum">
              <a:rPr lang="fa-IR" smtClean="0"/>
              <a:pPr/>
              <a:t>‹#›</a:t>
            </a:fld>
            <a:endParaRPr lang="fa-I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264E87F-F887-4587-B7D5-187E67740DCB}" type="datetime8">
              <a:rPr lang="fa-IR" smtClean="0"/>
              <a:t>16/مارس/18</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 irmgn.ir</a:t>
            </a:r>
            <a:endParaRPr lang="fa-I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AE2413F-7AEB-4B5F-BE75-382AA83CEF78}" type="slidenum">
              <a:rPr lang="fa-IR" smtClean="0"/>
              <a:pPr/>
              <a:t>‹#›</a:t>
            </a:fld>
            <a:endParaRPr lang="fa-I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428AA-CD33-4EF8-AFA3-03928A304DE5}"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AE17052-736D-4C8F-BE69-9CCECF129B42}" type="datetime8">
              <a:rPr lang="fa-IR" smtClean="0"/>
              <a:t>16/مارس/18</a:t>
            </a:fld>
            <a:endParaRPr lang="fa-IR"/>
          </a:p>
        </p:txBody>
      </p:sp>
      <p:sp>
        <p:nvSpPr>
          <p:cNvPr id="22" name="Slide Number Placeholder 21"/>
          <p:cNvSpPr>
            <a:spLocks noGrp="1"/>
          </p:cNvSpPr>
          <p:nvPr>
            <p:ph type="sldNum" sz="quarter" idx="15"/>
          </p:nvPr>
        </p:nvSpPr>
        <p:spPr/>
        <p:txBody>
          <a:bodyPr rtlCol="0"/>
          <a:lstStyle/>
          <a:p>
            <a:fld id="{6AE2413F-7AEB-4B5F-BE75-382AA83CEF78}" type="slidenum">
              <a:rPr lang="fa-IR" smtClean="0"/>
              <a:pPr/>
              <a:t>‹#›</a:t>
            </a:fld>
            <a:endParaRPr lang="fa-IR"/>
          </a:p>
        </p:txBody>
      </p:sp>
      <p:sp>
        <p:nvSpPr>
          <p:cNvPr id="23" name="Footer Placeholder 22"/>
          <p:cNvSpPr>
            <a:spLocks noGrp="1"/>
          </p:cNvSpPr>
          <p:nvPr>
            <p:ph type="ftr" sz="quarter" idx="16"/>
          </p:nvPr>
        </p:nvSpPr>
        <p:spPr/>
        <p:txBody>
          <a:bodyPr rtlCol="0"/>
          <a:lstStyle/>
          <a:p>
            <a:r>
              <a:rPr lang="en-US" smtClean="0"/>
              <a:t>© irmgn.ir</a:t>
            </a: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CD346-0CF0-473A-9484-302A1FD741E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3AFB24F-04FE-48D2-BEB0-DFD72BF065D7}"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CEB856-BA1B-4B2A-B07C-C0E071D1F4C5}"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E369D-9805-4755-9D4A-4F5C7AE2BCCE}"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7BE83-E809-4543-9B9D-6B6396BC094D}"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7F6B5D-F469-4DDF-9641-19704FBA1834}" type="datetime8">
              <a:rPr lang="fa-IR" smtClean="0"/>
              <a:t>16/مارس/18</a:t>
            </a:fld>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 irmgn.ir</a:t>
            </a:r>
            <a:endParaRPr lang="fa-I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CBF0F-D339-4D84-BF57-BE45961828A8}" type="datetime8">
              <a:rPr lang="fa-IR" smtClean="0"/>
              <a:t>16/مارس/18</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C34C-971E-46CB-8C24-39A225ABC87C}"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004F1-B57C-4051-AB16-CE0BD33C2E83}"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067F56-733F-403E-BC7C-EB49BF7176A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036365C-66A0-4526-8CF2-C0B10093EB27}" type="datetime8">
              <a:rPr lang="fa-IR" smtClean="0"/>
              <a:t>16/مارس/18</a:t>
            </a:fld>
            <a:endParaRPr lang="fa-IR"/>
          </a:p>
        </p:txBody>
      </p:sp>
      <p:sp>
        <p:nvSpPr>
          <p:cNvPr id="18" name="Slide Number Placeholder 17"/>
          <p:cNvSpPr>
            <a:spLocks noGrp="1"/>
          </p:cNvSpPr>
          <p:nvPr>
            <p:ph type="sldNum" sz="quarter" idx="11"/>
          </p:nvPr>
        </p:nvSpPr>
        <p:spPr/>
        <p:txBody>
          <a:bodyPr rtlCol="0"/>
          <a:lstStyle/>
          <a:p>
            <a:fld id="{6AE2413F-7AEB-4B5F-BE75-382AA83CEF78}" type="slidenum">
              <a:rPr lang="fa-IR" smtClean="0"/>
              <a:pPr/>
              <a:t>‹#›</a:t>
            </a:fld>
            <a:endParaRPr lang="fa-IR"/>
          </a:p>
        </p:txBody>
      </p:sp>
      <p:sp>
        <p:nvSpPr>
          <p:cNvPr id="21" name="Footer Placeholder 20"/>
          <p:cNvSpPr>
            <a:spLocks noGrp="1"/>
          </p:cNvSpPr>
          <p:nvPr>
            <p:ph type="ftr" sz="quarter" idx="12"/>
          </p:nvPr>
        </p:nvSpPr>
        <p:spPr/>
        <p:txBody>
          <a:bodyPr rtlCol="0"/>
          <a:lstStyle/>
          <a:p>
            <a:r>
              <a:rPr lang="en-US" smtClean="0"/>
              <a:t>© irmgn.ir</a:t>
            </a:r>
            <a:endParaRPr lang="fa-I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FA26E-838F-4DF6-9576-7D669350B8C1}"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82547-4AB0-4E16-9683-EF958A55C75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37DC09-CFFE-4267-A5CA-BB2242143965}"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4458B0-9F12-4180-97E8-E81C761FE9BD}" type="datetime8">
              <a:rPr lang="fa-IR" smtClean="0"/>
              <a:t>16/مارس/18</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06D09-DA18-47CB-A664-66F65A88A93B}" type="datetime8">
              <a:rPr lang="fa-IR" smtClean="0"/>
              <a:t>16/مارس/18</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68FAC-7D60-4C7D-BB67-53052CCA089F}" type="datetime8">
              <a:rPr lang="fa-IR" smtClean="0"/>
              <a:t>16/مارس/18</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AC0AD-3D0D-4AC0-868C-456F7701AC2E}" type="datetime8">
              <a:rPr lang="fa-IR" smtClean="0"/>
              <a:t>16/مارس/18</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45E1F43-F0D8-4739-8CC8-C85F324B3BBC}" type="datetime8">
              <a:rPr lang="fa-IR" smtClean="0"/>
              <a:t>16/مارس/18</a:t>
            </a:fld>
            <a:endParaRPr lang="fa-IR"/>
          </a:p>
        </p:txBody>
      </p:sp>
      <p:sp>
        <p:nvSpPr>
          <p:cNvPr id="9" name="Slide Number Placeholder 8"/>
          <p:cNvSpPr>
            <a:spLocks noGrp="1"/>
          </p:cNvSpPr>
          <p:nvPr>
            <p:ph type="sldNum" sz="quarter" idx="11"/>
          </p:nvPr>
        </p:nvSpPr>
        <p:spPr/>
        <p:txBody>
          <a:bodyPr/>
          <a:lstStyle/>
          <a:p>
            <a:fld id="{6AE2413F-7AEB-4B5F-BE75-382AA83CEF78}" type="slidenum">
              <a:rPr lang="fa-IR" smtClean="0"/>
              <a:pPr/>
              <a:t>‹#›</a:t>
            </a:fld>
            <a:endParaRPr lang="fa-IR"/>
          </a:p>
        </p:txBody>
      </p:sp>
      <p:sp>
        <p:nvSpPr>
          <p:cNvPr id="10" name="Footer Placeholder 9"/>
          <p:cNvSpPr>
            <a:spLocks noGrp="1"/>
          </p:cNvSpPr>
          <p:nvPr>
            <p:ph type="ftr" sz="quarter" idx="12"/>
          </p:nvPr>
        </p:nvSpPr>
        <p:spPr/>
        <p:txBody>
          <a:bodyPr/>
          <a:lstStyle/>
          <a:p>
            <a:r>
              <a:rPr lang="en-US" smtClean="0"/>
              <a:t>© irmgn.ir</a:t>
            </a:r>
            <a:endParaRPr lang="fa-I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F95E3-6635-4D54-ABE5-74CCBC94768E}"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39695-5214-4D4C-A793-8AF6C5F594A2}" type="datetime8">
              <a:rPr lang="fa-IR" smtClean="0"/>
              <a:t>16/مارس/18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7505C2F-8A53-4ECC-B6D4-BFC7E94E3E9D}" type="datetime8">
              <a:rPr lang="fa-IR" smtClean="0"/>
              <a:t>16/مارس/18</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irmgn.ir</a:t>
            </a: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7374A43-2D86-4E6D-9E47-01548878CF0E}" type="datetime8">
              <a:rPr lang="fa-IR" smtClean="0"/>
              <a:t>16/مارس/18</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 irmgn.ir</a:t>
            </a:r>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AE2413F-7AEB-4B5F-BE75-382AA83CEF78}"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0F7134C-6400-4E58-ACB9-CFBC29B28D84}" type="datetime8">
              <a:rPr lang="fa-IR" smtClean="0"/>
              <a:t>16/مارس/18</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 irmgn.ir</a:t>
            </a:r>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sldNum="0" hd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205A40-374C-4267-95A8-145B3D62585E}" type="datetime8">
              <a:rPr lang="fa-IR" smtClean="0"/>
              <a:t>16/مارس/18</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 irmgn.ir</a:t>
            </a:r>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4AA09BA-C1EB-46F9-86B4-47FEE69498A2}" type="datetime8">
              <a:rPr lang="fa-IR" smtClean="0"/>
              <a:t>16/مارس/18</a:t>
            </a:fld>
            <a:endParaRPr lang="fa-I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en-US" smtClean="0"/>
              <a:t>© irmgn.ir</a:t>
            </a:r>
            <a:endParaRPr lang="fa-I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AE2413F-7AEB-4B5F-BE75-382AA83CEF78}" type="slidenum">
              <a:rPr lang="fa-IR" smtClean="0"/>
              <a:pPr/>
              <a:t>‹#›</a:t>
            </a:fld>
            <a:endParaRPr lang="fa-I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01DFA05-ECA9-43F7-B54F-DDCA216EF434}" type="datetime8">
              <a:rPr lang="fa-IR" smtClean="0"/>
              <a:t>16/مارس/18</a:t>
            </a:fld>
            <a:endParaRPr lang="fa-I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AE2413F-7AEB-4B5F-BE75-382AA83CEF78}" type="slidenum">
              <a:rPr lang="fa-IR" smtClean="0"/>
              <a:pPr/>
              <a:t>‹#›</a:t>
            </a:fld>
            <a:endParaRPr lang="fa-I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r>
              <a:rPr lang="en-US" smtClean="0"/>
              <a:t>© irmgn.ir</a:t>
            </a:r>
            <a:endParaRPr lang="fa-I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273C05-A41D-4E4A-BE6D-5BCEFAE083A9}" type="datetime8">
              <a:rPr lang="fa-IR" smtClean="0"/>
              <a:t>16/مارس/18</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 irmgn.ir</a:t>
            </a:r>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FE3D09F-5BF2-469E-9FCC-0501851101A1}" type="datetime8">
              <a:rPr lang="fa-IR" smtClean="0"/>
              <a:t>16/مارس/18</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irmgn.ir</a:t>
            </a: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F478132-1D0C-4ABF-B422-1DCD807927A9}" type="datetime8">
              <a:rPr lang="fa-IR" smtClean="0"/>
              <a:t>16/مارس/18</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 irmgn.ir</a:t>
            </a:r>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EE00F82-2C27-4B97-92B3-81554CA44793}" type="datetime8">
              <a:rPr lang="fa-IR" smtClean="0"/>
              <a:t>16/مارس/18</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 irmgn.ir</a:t>
            </a:r>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8BEED35-B1A2-4BB4-9941-0414C0321E1F}" type="datetime8">
              <a:rPr lang="fa-IR" smtClean="0"/>
              <a:t>16/مارس/18</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 irmgn.ir</a:t>
            </a:r>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078E527-207F-4F43-AE46-53DF9CFBC3B3}" type="datetime8">
              <a:rPr lang="fa-IR" smtClean="0"/>
              <a:t>16/مارس/18</a:t>
            </a:fld>
            <a:endParaRPr lang="fa-I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 irmgn.ir</a:t>
            </a:r>
            <a:endParaRPr lang="fa-I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930CB3-88F0-4646-BAF7-F95B4A5CCBF9}" type="datetime8">
              <a:rPr lang="fa-IR" smtClean="0"/>
              <a:t>16/مارس/18</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 irmgn.ir</a:t>
            </a:r>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E32194B-ECC5-4569-AA7E-E72E86F917DE}" type="datetime8">
              <a:rPr lang="fa-IR" smtClean="0"/>
              <a:t>16/مارس/18</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 irmgn.ir</a:t>
            </a:r>
            <a:endParaRPr lang="fa-I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AE2413F-7AEB-4B5F-BE75-382AA83CEF78}" type="slidenum">
              <a:rPr lang="fa-IR" smtClean="0"/>
              <a:pPr/>
              <a:t>‹#›</a:t>
            </a:fld>
            <a:endParaRPr lang="fa-I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 irmgn.ir</a:t>
            </a:r>
            <a:endParaRPr lang="fa-I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C43BDEA-C15D-45D0-A6F9-E1ECACBC9C13}" type="datetime8">
              <a:rPr lang="fa-IR" smtClean="0"/>
              <a:t>16/مارس/18</a:t>
            </a:fld>
            <a:endParaRPr lang="fa-I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6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hyperlink" Target="http://majidmirbod.com/" TargetMode="External"/><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hyperlink" Target="http://www.kanoon.ir/" TargetMode="External"/><Relationship Id="rId2" Type="http://schemas.openxmlformats.org/officeDocument/2006/relationships/hyperlink" Target="http://www.sheshmim.com/" TargetMode="External"/><Relationship Id="rId1" Type="http://schemas.openxmlformats.org/officeDocument/2006/relationships/slideLayout" Target="../slideLayouts/slideLayout156.xml"/><Relationship Id="rId4" Type="http://schemas.openxmlformats.org/officeDocument/2006/relationships/hyperlink" Target="http://www.thqi.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5856" y="188640"/>
            <a:ext cx="3507904" cy="1224136"/>
          </a:xfrm>
        </p:spPr>
        <p:txBody>
          <a:bodyPr/>
          <a:lstStyle/>
          <a:p>
            <a:pPr algn="ctr"/>
            <a:r>
              <a:rPr lang="fa-IR" sz="3200" dirty="0"/>
              <a:t>بسم الله الرحمن الرحیم</a:t>
            </a:r>
            <a:br>
              <a:rPr lang="fa-IR" sz="3200" dirty="0"/>
            </a:br>
            <a:endParaRPr lang="fa-IR" dirty="0"/>
          </a:p>
        </p:txBody>
      </p:sp>
      <p:sp>
        <p:nvSpPr>
          <p:cNvPr id="3" name="Subtitle 2"/>
          <p:cNvSpPr>
            <a:spLocks noGrp="1"/>
          </p:cNvSpPr>
          <p:nvPr>
            <p:ph type="subTitle" idx="1"/>
          </p:nvPr>
        </p:nvSpPr>
        <p:spPr>
          <a:xfrm>
            <a:off x="3467181" y="4869160"/>
            <a:ext cx="2942840" cy="972108"/>
          </a:xfrm>
        </p:spPr>
        <p:txBody>
          <a:bodyPr>
            <a:noAutofit/>
          </a:bodyPr>
          <a:lstStyle/>
          <a:p>
            <a:pPr algn="ct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استاد مربوطه:</a:t>
            </a:r>
          </a:p>
          <a:p>
            <a:pPr algn="ct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جناب استاد اسماعیلی</a:t>
            </a:r>
            <a:endParaRPr lang="fa-IR"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712" y="1340768"/>
            <a:ext cx="6340475" cy="646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635123" y="2212160"/>
            <a:ext cx="4680520" cy="123110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شش سیگما</a:t>
            </a:r>
            <a:endParaRPr lang="fa-I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a:p>
            <a:pPr algn="l"/>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و  نقش آن در کیفیت و بهره وری</a:t>
            </a:r>
            <a:endPar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Subtitle 2"/>
          <p:cNvSpPr txBox="1">
            <a:spLocks/>
          </p:cNvSpPr>
          <p:nvPr/>
        </p:nvSpPr>
        <p:spPr>
          <a:xfrm>
            <a:off x="492357" y="3645024"/>
            <a:ext cx="1471420" cy="1116124"/>
          </a:xfrm>
          <a:prstGeom prst="rect">
            <a:avLst/>
          </a:prstGeom>
        </p:spPr>
        <p:txBody>
          <a:bodyPr vert="horz">
            <a:noAutofit/>
          </a:bodyPr>
          <a:lstStyle>
            <a:lvl1pPr marL="0" indent="0" algn="l" rtl="1"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1"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1"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1"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1"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fa-IR" sz="2400" dirty="0" smtClean="0">
                <a:latin typeface="IranNastaliq" pitchFamily="2" charset="0"/>
                <a:cs typeface="IranNastaliq" pitchFamily="2" charset="0"/>
              </a:rPr>
              <a:t>بهار</a:t>
            </a:r>
          </a:p>
          <a:p>
            <a:pPr algn="ctr"/>
            <a:r>
              <a:rPr lang="fa-IR" sz="2400" dirty="0" smtClean="0">
                <a:latin typeface="IranNastaliq" pitchFamily="2" charset="0"/>
                <a:cs typeface="IranNastaliq" pitchFamily="2" charset="0"/>
              </a:rPr>
              <a:t>94</a:t>
            </a:r>
            <a:endParaRPr lang="fa-IR" sz="2400" dirty="0">
              <a:latin typeface="IranNastaliq" pitchFamily="2" charset="0"/>
              <a:cs typeface="IranNastaliq" pitchFamily="2" charset="0"/>
            </a:endParaRPr>
          </a:p>
        </p:txBody>
      </p:sp>
      <p:sp>
        <p:nvSpPr>
          <p:cNvPr id="8" name="Subtitle 2"/>
          <p:cNvSpPr txBox="1">
            <a:spLocks/>
          </p:cNvSpPr>
          <p:nvPr/>
        </p:nvSpPr>
        <p:spPr>
          <a:xfrm>
            <a:off x="3467181" y="3645024"/>
            <a:ext cx="2942840" cy="1055133"/>
          </a:xfrm>
          <a:prstGeom prst="rect">
            <a:avLst/>
          </a:prstGeom>
        </p:spPr>
        <p:txBody>
          <a:bodyPr vert="horz">
            <a:noAutofit/>
          </a:bodyPr>
          <a:lstStyle>
            <a:lvl1pPr marL="0" indent="0" algn="l" rtl="1"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1"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1"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1"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1"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fa-IR"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عرفان مرادی</a:t>
            </a:r>
          </a:p>
          <a:p>
            <a:pPr algn="ctr"/>
            <a:r>
              <a:rPr lang="fa-IR"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مجتبی کمالی</a:t>
            </a:r>
            <a:endParaRPr lang="fa-IR" sz="24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60232" y="3501008"/>
            <a:ext cx="2236019" cy="2019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ooter Placeholder 8"/>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068042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651608285"/>
              </p:ext>
            </p:extLst>
          </p:nvPr>
        </p:nvGraphicFramePr>
        <p:xfrm>
          <a:off x="539552" y="620688"/>
          <a:ext cx="7163296" cy="5760640"/>
        </p:xfrm>
        <a:graphic>
          <a:graphicData uri="http://schemas.openxmlformats.org/drawingml/2006/table">
            <a:tbl>
              <a:tblPr rtl="1" firstRow="1" firstCol="1" lastRow="1" lastCol="1" bandRow="1" bandCol="1"/>
              <a:tblGrid>
                <a:gridCol w="1052904"/>
                <a:gridCol w="2418697"/>
                <a:gridCol w="1868479"/>
                <a:gridCol w="1823216"/>
              </a:tblGrid>
              <a:tr h="768085">
                <a:tc>
                  <a:txBody>
                    <a:bodyPr/>
                    <a:lstStyle/>
                    <a:p>
                      <a:pPr algn="ctr" rtl="1">
                        <a:lnSpc>
                          <a:spcPct val="120000"/>
                        </a:lnSpc>
                        <a:spcAft>
                          <a:spcPts val="0"/>
                        </a:spcAft>
                      </a:pPr>
                      <a:r>
                        <a:rPr lang="fa-IR" sz="2000" b="1" dirty="0">
                          <a:effectLst/>
                          <a:latin typeface="Times New Roman"/>
                          <a:ea typeface="Times New Roman"/>
                          <a:cs typeface="B Nazanin" pitchFamily="2" charset="-78"/>
                        </a:rPr>
                        <a:t>فاز</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فعاليت</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ابزاركيفيت مورد استفاده</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نتيجه</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6">
                <a:tc>
                  <a:txBody>
                    <a:bodyPr/>
                    <a:lstStyle/>
                    <a:p>
                      <a:pPr algn="justLow" rtl="1">
                        <a:lnSpc>
                          <a:spcPct val="120000"/>
                        </a:lnSpc>
                        <a:spcAft>
                          <a:spcPts val="0"/>
                        </a:spcAft>
                      </a:pPr>
                      <a:r>
                        <a:rPr lang="fa-IR" sz="2000" b="1" dirty="0">
                          <a:effectLst/>
                          <a:latin typeface="Times New Roman"/>
                          <a:ea typeface="Times New Roman"/>
                          <a:cs typeface="B Nazanin" pitchFamily="2" charset="-78"/>
                        </a:rPr>
                        <a:t>فاز </a:t>
                      </a:r>
                      <a:r>
                        <a:rPr lang="fa-IR" sz="2000" b="1" dirty="0" smtClean="0">
                          <a:effectLst/>
                          <a:latin typeface="Times New Roman"/>
                          <a:ea typeface="Times New Roman"/>
                          <a:cs typeface="B Nazanin" pitchFamily="2" charset="-78"/>
                        </a:rPr>
                        <a:t>يك (تعريف</a:t>
                      </a:r>
                      <a:r>
                        <a:rPr lang="fa-IR" sz="2000" b="1" dirty="0">
                          <a:effectLst/>
                          <a:latin typeface="Times New Roman"/>
                          <a:ea typeface="Times New Roman"/>
                          <a:cs typeface="B Nazanin" pitchFamily="2" charset="-78"/>
                        </a:rPr>
                        <a:t>)</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شناسايي پروژه،مالك پروژه- تعيين نياز مشتري- تعريف مساله،اهداف و منابع پروژه- تعريف ذينفعان-ترسيم نقشه فرايند</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منشور پروژه-تحليل ذينفعان-نقشه كلي فرايند-صداي مشتري- نمودار وابستگي</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شناسايي اهميت پروژه-حاميان ،مشاوران و رهبران- نوع فرايند وميزان بازده فرايند</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299">
                <a:tc>
                  <a:txBody>
                    <a:bodyPr/>
                    <a:lstStyle/>
                    <a:p>
                      <a:pPr algn="justLow" rtl="1">
                        <a:lnSpc>
                          <a:spcPct val="120000"/>
                        </a:lnSpc>
                        <a:spcAft>
                          <a:spcPts val="0"/>
                        </a:spcAft>
                      </a:pPr>
                      <a:r>
                        <a:rPr lang="fa-IR" sz="2000" b="1" dirty="0">
                          <a:effectLst/>
                          <a:latin typeface="Times New Roman"/>
                          <a:ea typeface="Times New Roman"/>
                          <a:cs typeface="B Nazanin" pitchFamily="2" charset="-78"/>
                        </a:rPr>
                        <a:t>فاز </a:t>
                      </a:r>
                      <a:r>
                        <a:rPr lang="fa-IR" sz="2000" b="1" dirty="0" smtClean="0">
                          <a:effectLst/>
                          <a:latin typeface="Times New Roman"/>
                          <a:ea typeface="Times New Roman"/>
                          <a:cs typeface="B Nazanin" pitchFamily="2" charset="-78"/>
                        </a:rPr>
                        <a:t>دو  (اندازه </a:t>
                      </a:r>
                      <a:r>
                        <a:rPr lang="fa-IR" sz="2000" b="1" dirty="0">
                          <a:effectLst/>
                          <a:latin typeface="Times New Roman"/>
                          <a:ea typeface="Times New Roman"/>
                          <a:cs typeface="B Nazanin" pitchFamily="2" charset="-78"/>
                        </a:rPr>
                        <a:t>گيري)</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تعيين ورودي و خروجي پروژه-انجام تعريف عملياتي متغيرها-برقراري استانداردهاي عملكردو تدوين طرح نمونه برداري و جمع آوري داده ها</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برنامه و فرمهاي جمع آوري داده ها-نمودارهاي كنترل،فراواني،پارتو-ماتريس اولويت بندي –قابليت فرايند</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pitchFamily="2" charset="-78"/>
                        </a:rPr>
                        <a:t>شناسايي مشكلات فرايند،شنماسايي الگوي داده هاو قابليت فعلي فرايند</a:t>
                      </a:r>
                      <a:endParaRPr lang="en-US" sz="2000" b="1" dirty="0">
                        <a:effectLst/>
                        <a:latin typeface="Times New Roman"/>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rot="16200000">
            <a:off x="6265324" y="2959812"/>
            <a:ext cx="4618856" cy="80470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DMAIC</a:t>
            </a:r>
            <a:endParaRPr lang="fa-IR" sz="4800" dirty="0"/>
          </a:p>
        </p:txBody>
      </p:sp>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25023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985377144"/>
              </p:ext>
            </p:extLst>
          </p:nvPr>
        </p:nvGraphicFramePr>
        <p:xfrm>
          <a:off x="323528" y="969425"/>
          <a:ext cx="7488832" cy="5646421"/>
        </p:xfrm>
        <a:graphic>
          <a:graphicData uri="http://schemas.openxmlformats.org/drawingml/2006/table">
            <a:tbl>
              <a:tblPr rtl="1" firstRow="1" firstCol="1" lastRow="1" lastCol="1" bandRow="1" bandCol="1"/>
              <a:tblGrid>
                <a:gridCol w="1069833"/>
                <a:gridCol w="2540855"/>
                <a:gridCol w="1962846"/>
                <a:gridCol w="1915298"/>
              </a:tblGrid>
              <a:tr h="1587692">
                <a:tc>
                  <a:txBody>
                    <a:bodyPr/>
                    <a:lstStyle/>
                    <a:p>
                      <a:pPr algn="justLow" rtl="1">
                        <a:lnSpc>
                          <a:spcPct val="120000"/>
                        </a:lnSpc>
                        <a:spcAft>
                          <a:spcPts val="0"/>
                        </a:spcAft>
                      </a:pPr>
                      <a:r>
                        <a:rPr lang="fa-IR" sz="1900" b="1" dirty="0">
                          <a:effectLst/>
                          <a:latin typeface="Times New Roman"/>
                          <a:ea typeface="Times New Roman"/>
                          <a:cs typeface="B Nazanin" pitchFamily="2" charset="-78"/>
                        </a:rPr>
                        <a:t>فاز </a:t>
                      </a:r>
                      <a:r>
                        <a:rPr lang="fa-IR" sz="1900" b="1" dirty="0" smtClean="0">
                          <a:effectLst/>
                          <a:latin typeface="Times New Roman"/>
                          <a:ea typeface="Times New Roman"/>
                          <a:cs typeface="B Nazanin" pitchFamily="2" charset="-78"/>
                        </a:rPr>
                        <a:t>سه</a:t>
                      </a:r>
                    </a:p>
                    <a:p>
                      <a:pPr algn="justLow" rtl="1">
                        <a:lnSpc>
                          <a:spcPct val="120000"/>
                        </a:lnSpc>
                        <a:spcAft>
                          <a:spcPts val="0"/>
                        </a:spcAft>
                      </a:pPr>
                      <a:r>
                        <a:rPr lang="fa-IR" sz="1900" b="1" dirty="0" smtClean="0">
                          <a:effectLst/>
                          <a:latin typeface="Times New Roman"/>
                          <a:ea typeface="Times New Roman"/>
                          <a:cs typeface="B Nazanin" pitchFamily="2" charset="-78"/>
                        </a:rPr>
                        <a:t>(</a:t>
                      </a:r>
                      <a:r>
                        <a:rPr lang="fa-IR" sz="1900" b="1" dirty="0">
                          <a:effectLst/>
                          <a:latin typeface="Times New Roman"/>
                          <a:ea typeface="Times New Roman"/>
                          <a:cs typeface="B Nazanin" pitchFamily="2" charset="-78"/>
                        </a:rPr>
                        <a:t>تحليل)</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dirty="0">
                          <a:effectLst/>
                          <a:latin typeface="Times New Roman"/>
                          <a:ea typeface="Times New Roman"/>
                          <a:cs typeface="B Nazanin" pitchFamily="2" charset="-78"/>
                        </a:rPr>
                        <a:t>الگوبرداري فرايند-برقراري روابط علي با استفاده از </a:t>
                      </a:r>
                      <a:r>
                        <a:rPr lang="fa-IR" sz="1900" b="1" dirty="0" smtClean="0">
                          <a:effectLst/>
                          <a:latin typeface="Times New Roman"/>
                          <a:ea typeface="Times New Roman"/>
                          <a:cs typeface="B Nazanin" pitchFamily="2" charset="-78"/>
                        </a:rPr>
                        <a:t>   داده </a:t>
                      </a:r>
                      <a:r>
                        <a:rPr lang="fa-IR" sz="1900" b="1" dirty="0">
                          <a:effectLst/>
                          <a:latin typeface="Times New Roman"/>
                          <a:ea typeface="Times New Roman"/>
                          <a:cs typeface="B Nazanin" pitchFamily="2" charset="-78"/>
                        </a:rPr>
                        <a:t>ها-تحليل نقشه فرايندتعيين علل ريشه اي مشكلات</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dirty="0">
                          <a:effectLst/>
                          <a:latin typeface="Times New Roman"/>
                          <a:ea typeface="Times New Roman"/>
                          <a:cs typeface="B Nazanin" pitchFamily="2" charset="-78"/>
                        </a:rPr>
                        <a:t>نمودارهاي </a:t>
                      </a:r>
                      <a:r>
                        <a:rPr lang="fa-IR" sz="1900" b="1" dirty="0" smtClean="0">
                          <a:effectLst/>
                          <a:latin typeface="Times New Roman"/>
                          <a:ea typeface="Times New Roman"/>
                          <a:cs typeface="B Nazanin" pitchFamily="2" charset="-78"/>
                        </a:rPr>
                        <a:t>وابستگي،علت </a:t>
                      </a:r>
                      <a:r>
                        <a:rPr lang="fa-IR" sz="1900" b="1" dirty="0">
                          <a:effectLst/>
                          <a:latin typeface="Times New Roman"/>
                          <a:ea typeface="Times New Roman"/>
                          <a:cs typeface="B Nazanin" pitchFamily="2" charset="-78"/>
                        </a:rPr>
                        <a:t>و معلول،كنترل،جريان و فراواني ،</a:t>
                      </a:r>
                      <a:r>
                        <a:rPr lang="fa-IR" sz="1900" b="1" dirty="0" smtClean="0">
                          <a:effectLst/>
                          <a:latin typeface="Times New Roman"/>
                          <a:ea typeface="Times New Roman"/>
                          <a:cs typeface="B Nazanin" pitchFamily="2" charset="-78"/>
                        </a:rPr>
                        <a:t>پارتو و بارش </a:t>
                      </a:r>
                      <a:r>
                        <a:rPr lang="fa-IR" sz="1900" b="1" dirty="0">
                          <a:effectLst/>
                          <a:latin typeface="Times New Roman"/>
                          <a:ea typeface="Times New Roman"/>
                          <a:cs typeface="B Nazanin" pitchFamily="2" charset="-78"/>
                        </a:rPr>
                        <a:t>افكار</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a:effectLst/>
                          <a:latin typeface="Times New Roman"/>
                          <a:ea typeface="Times New Roman"/>
                          <a:cs typeface="B Nazanin" pitchFamily="2" charset="-78"/>
                        </a:rPr>
                        <a:t>شناسايي علل بالقوه،سرمايه گذاري بر روي علل وچگونگي تغيير داده ها</a:t>
                      </a:r>
                      <a:endParaRPr lang="en-US" sz="1100" b="1">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692">
                <a:tc>
                  <a:txBody>
                    <a:bodyPr/>
                    <a:lstStyle/>
                    <a:p>
                      <a:pPr algn="justLow" rtl="1">
                        <a:lnSpc>
                          <a:spcPct val="120000"/>
                        </a:lnSpc>
                        <a:spcAft>
                          <a:spcPts val="0"/>
                        </a:spcAft>
                      </a:pPr>
                      <a:r>
                        <a:rPr lang="fa-IR" sz="1900" b="1" dirty="0">
                          <a:effectLst/>
                          <a:latin typeface="Times New Roman"/>
                          <a:ea typeface="Times New Roman"/>
                          <a:cs typeface="B Nazanin" pitchFamily="2" charset="-78"/>
                        </a:rPr>
                        <a:t>فاز </a:t>
                      </a:r>
                      <a:r>
                        <a:rPr lang="fa-IR" sz="1900" b="1" dirty="0" smtClean="0">
                          <a:effectLst/>
                          <a:latin typeface="Times New Roman"/>
                          <a:ea typeface="Times New Roman"/>
                          <a:cs typeface="B Nazanin" pitchFamily="2" charset="-78"/>
                        </a:rPr>
                        <a:t>چهار</a:t>
                      </a:r>
                    </a:p>
                    <a:p>
                      <a:pPr algn="justLow" rtl="1">
                        <a:lnSpc>
                          <a:spcPct val="120000"/>
                        </a:lnSpc>
                        <a:spcAft>
                          <a:spcPts val="0"/>
                        </a:spcAft>
                      </a:pPr>
                      <a:r>
                        <a:rPr lang="fa-IR" sz="1900" b="1" dirty="0" smtClean="0">
                          <a:effectLst/>
                          <a:latin typeface="Times New Roman"/>
                          <a:ea typeface="Times New Roman"/>
                          <a:cs typeface="B Nazanin" pitchFamily="2" charset="-78"/>
                        </a:rPr>
                        <a:t>(</a:t>
                      </a:r>
                      <a:r>
                        <a:rPr lang="fa-IR" sz="1900" b="1" dirty="0">
                          <a:effectLst/>
                          <a:latin typeface="Times New Roman"/>
                          <a:ea typeface="Times New Roman"/>
                          <a:cs typeface="B Nazanin" pitchFamily="2" charset="-78"/>
                        </a:rPr>
                        <a:t>بهبود)</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a:effectLst/>
                          <a:latin typeface="Times New Roman"/>
                          <a:ea typeface="Times New Roman"/>
                          <a:cs typeface="B Nazanin" pitchFamily="2" charset="-78"/>
                        </a:rPr>
                        <a:t>توسعه راه حلها- ارزيابي ريسك و موفقيت راه حلها-صحه گذاري راه حلها-اجراي راه حلها و تعيين اثربخشي آنها</a:t>
                      </a:r>
                      <a:endParaRPr lang="en-US" sz="1100" b="1">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dirty="0">
                          <a:effectLst/>
                          <a:latin typeface="Times New Roman"/>
                          <a:ea typeface="Times New Roman"/>
                          <a:cs typeface="B Nazanin" pitchFamily="2" charset="-78"/>
                        </a:rPr>
                        <a:t>طرح آزمايشات- آزمون فرض- تحليل ذينفعان- جلسات بارش افكار- اجماع</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dirty="0">
                          <a:effectLst/>
                          <a:latin typeface="Times New Roman"/>
                          <a:ea typeface="Times New Roman"/>
                          <a:cs typeface="B Nazanin" pitchFamily="2" charset="-78"/>
                        </a:rPr>
                        <a:t>شناسايي راه حلها – معيارهاي انتخاب و امتياز دهي راه </a:t>
                      </a:r>
                      <a:r>
                        <a:rPr lang="fa-IR" sz="1900" b="1" dirty="0" smtClean="0">
                          <a:effectLst/>
                          <a:latin typeface="Times New Roman"/>
                          <a:ea typeface="Times New Roman"/>
                          <a:cs typeface="B Nazanin" pitchFamily="2" charset="-78"/>
                        </a:rPr>
                        <a:t>حلها و پياده </a:t>
                      </a:r>
                      <a:r>
                        <a:rPr lang="fa-IR" sz="1900" b="1" dirty="0">
                          <a:effectLst/>
                          <a:latin typeface="Times New Roman"/>
                          <a:ea typeface="Times New Roman"/>
                          <a:cs typeface="B Nazanin" pitchFamily="2" charset="-78"/>
                        </a:rPr>
                        <a:t>سازي</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1">
                <a:tc>
                  <a:txBody>
                    <a:bodyPr/>
                    <a:lstStyle/>
                    <a:p>
                      <a:pPr algn="justLow" rtl="1">
                        <a:lnSpc>
                          <a:spcPct val="120000"/>
                        </a:lnSpc>
                        <a:spcAft>
                          <a:spcPts val="0"/>
                        </a:spcAft>
                      </a:pPr>
                      <a:r>
                        <a:rPr lang="fa-IR" sz="1900" b="1" dirty="0">
                          <a:effectLst/>
                          <a:latin typeface="Times New Roman"/>
                          <a:ea typeface="Times New Roman"/>
                          <a:cs typeface="B Nazanin" pitchFamily="2" charset="-78"/>
                        </a:rPr>
                        <a:t>فاز </a:t>
                      </a:r>
                      <a:r>
                        <a:rPr lang="fa-IR" sz="1900" b="1" dirty="0" smtClean="0">
                          <a:effectLst/>
                          <a:latin typeface="Times New Roman"/>
                          <a:ea typeface="Times New Roman"/>
                          <a:cs typeface="B Nazanin" pitchFamily="2" charset="-78"/>
                        </a:rPr>
                        <a:t>پنج</a:t>
                      </a:r>
                    </a:p>
                    <a:p>
                      <a:pPr algn="justLow" rtl="1">
                        <a:lnSpc>
                          <a:spcPct val="120000"/>
                        </a:lnSpc>
                        <a:spcAft>
                          <a:spcPts val="0"/>
                        </a:spcAft>
                      </a:pPr>
                      <a:r>
                        <a:rPr lang="fa-IR" sz="1900" b="1" dirty="0" smtClean="0">
                          <a:effectLst/>
                          <a:latin typeface="Times New Roman"/>
                          <a:ea typeface="Times New Roman"/>
                          <a:cs typeface="B Nazanin" pitchFamily="2" charset="-78"/>
                        </a:rPr>
                        <a:t>(</a:t>
                      </a:r>
                      <a:r>
                        <a:rPr lang="fa-IR" sz="1900" b="1" dirty="0">
                          <a:effectLst/>
                          <a:latin typeface="Times New Roman"/>
                          <a:ea typeface="Times New Roman"/>
                          <a:cs typeface="B Nazanin" pitchFamily="2" charset="-78"/>
                        </a:rPr>
                        <a:t>كنترل</a:t>
                      </a:r>
                      <a:r>
                        <a:rPr lang="fa-IR" sz="1900" b="1" dirty="0" smtClean="0">
                          <a:effectLst/>
                          <a:latin typeface="Times New Roman"/>
                          <a:ea typeface="Times New Roman"/>
                          <a:cs typeface="B Nazanin" pitchFamily="2" charset="-78"/>
                        </a:rPr>
                        <a:t>)</a:t>
                      </a: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dirty="0">
                          <a:effectLst/>
                          <a:latin typeface="Times New Roman"/>
                          <a:ea typeface="Times New Roman"/>
                          <a:cs typeface="B Nazanin" pitchFamily="2" charset="-78"/>
                        </a:rPr>
                        <a:t>تعيين </a:t>
                      </a:r>
                      <a:r>
                        <a:rPr lang="fa-IR" sz="1900" b="1" dirty="0" smtClean="0">
                          <a:effectLst/>
                          <a:latin typeface="Times New Roman"/>
                          <a:ea typeface="Times New Roman"/>
                          <a:cs typeface="B Nazanin" pitchFamily="2" charset="-78"/>
                        </a:rPr>
                        <a:t>كنترلها  و              اندازه گيري</a:t>
                      </a:r>
                      <a:r>
                        <a:rPr lang="fa-IR" sz="1900" b="1" baseline="0" dirty="0" smtClean="0">
                          <a:effectLst/>
                          <a:latin typeface="Times New Roman"/>
                          <a:ea typeface="Times New Roman"/>
                          <a:cs typeface="B Nazanin" pitchFamily="2" charset="-78"/>
                        </a:rPr>
                        <a:t> </a:t>
                      </a:r>
                      <a:r>
                        <a:rPr lang="fa-IR" sz="1900" b="1" dirty="0" smtClean="0">
                          <a:effectLst/>
                          <a:latin typeface="Times New Roman"/>
                          <a:ea typeface="Times New Roman"/>
                          <a:cs typeface="B Nazanin" pitchFamily="2" charset="-78"/>
                        </a:rPr>
                        <a:t>هاي </a:t>
                      </a:r>
                      <a:r>
                        <a:rPr lang="fa-IR" sz="1900" b="1" dirty="0">
                          <a:effectLst/>
                          <a:latin typeface="Times New Roman"/>
                          <a:ea typeface="Times New Roman"/>
                          <a:cs typeface="B Nazanin" pitchFamily="2" charset="-78"/>
                        </a:rPr>
                        <a:t>مورد نياز- اجراي كنترلها-نمايان ساختن منافع حاصل از اجرا- ختم پروژه و انتقال اطلاعات نتايج آن</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a:effectLst/>
                          <a:latin typeface="Times New Roman"/>
                          <a:ea typeface="Times New Roman"/>
                          <a:cs typeface="B Nazanin" pitchFamily="2" charset="-78"/>
                        </a:rPr>
                        <a:t>كنترل آماري فرايند- نمودارهاي كنترل-برنامه اجرايي خارج از حدود كنترل وتغييرات در طراحي بمنظور حذف نقايص</a:t>
                      </a:r>
                      <a:endParaRPr lang="en-US" sz="1100" b="1">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900" b="1" dirty="0">
                          <a:effectLst/>
                          <a:latin typeface="Times New Roman"/>
                          <a:ea typeface="Times New Roman"/>
                          <a:cs typeface="B Nazanin" pitchFamily="2" charset="-78"/>
                        </a:rPr>
                        <a:t>چگونگي استاندارد سازي روشهاي جديد- نحوه نظارت بر فرايند </a:t>
                      </a:r>
                      <a:r>
                        <a:rPr lang="fa-IR" sz="1900" b="1" dirty="0" smtClean="0">
                          <a:effectLst/>
                          <a:latin typeface="Times New Roman"/>
                          <a:ea typeface="Times New Roman"/>
                          <a:cs typeface="B Nazanin" pitchFamily="2" charset="-78"/>
                        </a:rPr>
                        <a:t>ها و </a:t>
                      </a:r>
                      <a:r>
                        <a:rPr lang="fa-IR" sz="1900" b="1" dirty="0">
                          <a:effectLst/>
                          <a:latin typeface="Times New Roman"/>
                          <a:ea typeface="Times New Roman"/>
                          <a:cs typeface="B Nazanin" pitchFamily="2" charset="-78"/>
                        </a:rPr>
                        <a:t>نحوه بهبود فرايندها</a:t>
                      </a:r>
                      <a:endParaRPr lang="en-US" sz="1100" b="1" dirty="0">
                        <a:effectLst/>
                        <a:latin typeface="Times New Roman"/>
                        <a:ea typeface="Times New Roman"/>
                        <a:cs typeface="B Nazanin" pitchFamily="2" charset="-78"/>
                      </a:endParaRPr>
                    </a:p>
                  </a:txBody>
                  <a:tcPr marL="63781" marR="63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rot="16200000">
            <a:off x="6265324" y="2959812"/>
            <a:ext cx="4618856" cy="80470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DMAIC</a:t>
            </a:r>
            <a:endParaRPr lang="fa-IR" sz="4800" dirty="0"/>
          </a:p>
        </p:txBody>
      </p:sp>
      <p:graphicFrame>
        <p:nvGraphicFramePr>
          <p:cNvPr id="6" name="Table 5"/>
          <p:cNvGraphicFramePr>
            <a:graphicFrameLocks noGrp="1"/>
          </p:cNvGraphicFramePr>
          <p:nvPr>
            <p:extLst>
              <p:ext uri="{D42A27DB-BD31-4B8C-83A1-F6EECF244321}">
                <p14:modId xmlns:p14="http://schemas.microsoft.com/office/powerpoint/2010/main" xmlns="" val="2634717004"/>
              </p:ext>
            </p:extLst>
          </p:nvPr>
        </p:nvGraphicFramePr>
        <p:xfrm>
          <a:off x="323528" y="188640"/>
          <a:ext cx="7488832" cy="731520"/>
        </p:xfrm>
        <a:graphic>
          <a:graphicData uri="http://schemas.openxmlformats.org/drawingml/2006/table">
            <a:tbl>
              <a:tblPr rtl="1" firstRow="1" firstCol="1" lastRow="1" lastCol="1" bandRow="1" bandCol="1"/>
              <a:tblGrid>
                <a:gridCol w="1069833"/>
                <a:gridCol w="2540853"/>
                <a:gridCol w="1962847"/>
                <a:gridCol w="1915299"/>
              </a:tblGrid>
              <a:tr h="0">
                <a:tc>
                  <a:txBody>
                    <a:bodyPr/>
                    <a:lstStyle/>
                    <a:p>
                      <a:pPr algn="ctr" rtl="1">
                        <a:lnSpc>
                          <a:spcPct val="120000"/>
                        </a:lnSpc>
                        <a:spcAft>
                          <a:spcPts val="0"/>
                        </a:spcAft>
                      </a:pPr>
                      <a:r>
                        <a:rPr lang="fa-IR" sz="2000" b="1">
                          <a:effectLst/>
                          <a:latin typeface="Times New Roman"/>
                          <a:ea typeface="Times New Roman"/>
                          <a:cs typeface="B Nazanin"/>
                        </a:rPr>
                        <a:t>فاز</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a:effectLst/>
                          <a:latin typeface="Times New Roman"/>
                          <a:ea typeface="Times New Roman"/>
                          <a:cs typeface="B Nazanin"/>
                        </a:rPr>
                        <a:t>فعاليت</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a:effectLst/>
                          <a:latin typeface="Times New Roman"/>
                          <a:ea typeface="Times New Roman"/>
                          <a:cs typeface="B Nazanin"/>
                        </a:rPr>
                        <a:t>ابزاركيفيت مورد استفاده</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2000" b="1" dirty="0">
                          <a:effectLst/>
                          <a:latin typeface="Times New Roman"/>
                          <a:ea typeface="Times New Roman"/>
                          <a:cs typeface="B Nazanin"/>
                        </a:rPr>
                        <a:t>نتيجه</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075802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569240" y="3223848"/>
            <a:ext cx="6048672" cy="554320"/>
          </a:xfrm>
        </p:spPr>
        <p:txBody>
          <a:bodyPr>
            <a:noAutofit/>
          </a:bodyPr>
          <a:lstStyle/>
          <a:p>
            <a:pPr algn="ctr"/>
            <a:r>
              <a:rPr lang="fa-IR"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 های فاز تعریف </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define</a:t>
            </a:r>
            <a:endParaRPr lang="fa-IR" sz="4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457200" y="404664"/>
            <a:ext cx="7499176" cy="6051072"/>
          </a:xfrm>
        </p:spPr>
        <p:txBody>
          <a:bodyPr>
            <a:normAutofit fontScale="92500" lnSpcReduction="10000"/>
          </a:bodyPr>
          <a:lstStyle/>
          <a:p>
            <a:pPr>
              <a:lnSpc>
                <a:spcPct val="150000"/>
              </a:lnSpc>
            </a:pPr>
            <a:r>
              <a:rPr lang="fa-IR" b="1" dirty="0">
                <a:cs typeface="B Nazanin" pitchFamily="2" charset="-78"/>
              </a:rPr>
              <a:t>تحليل ذي نفعان </a:t>
            </a:r>
            <a:r>
              <a:rPr lang="fa-IR" dirty="0">
                <a:cs typeface="B Nazanin" pitchFamily="2" charset="-78"/>
              </a:rPr>
              <a:t>: براي كاهش مقاومت در برابر تغييرات هنگام پياده سازي بهبود ها ، لازم است كه خيلي سريع ، ذي نفعان پروژه مشخص شده و برنامه اي براي ارتباط با هر كدام از </a:t>
            </a:r>
            <a:r>
              <a:rPr lang="fa-IR" dirty="0" smtClean="0">
                <a:cs typeface="B Nazanin" pitchFamily="2" charset="-78"/>
              </a:rPr>
              <a:t>آنها </a:t>
            </a:r>
            <a:r>
              <a:rPr lang="fa-IR" dirty="0">
                <a:cs typeface="B Nazanin" pitchFamily="2" charset="-78"/>
              </a:rPr>
              <a:t>تدوين شود </a:t>
            </a:r>
            <a:r>
              <a:rPr lang="fa-IR" dirty="0" smtClean="0">
                <a:cs typeface="B Nazanin" pitchFamily="2" charset="-78"/>
              </a:rPr>
              <a:t>.</a:t>
            </a:r>
            <a:endParaRPr lang="fa-IR" dirty="0">
              <a:cs typeface="B Nazanin" pitchFamily="2" charset="-78"/>
            </a:endParaRPr>
          </a:p>
          <a:p>
            <a:pPr>
              <a:lnSpc>
                <a:spcPct val="150000"/>
              </a:lnSpc>
            </a:pPr>
            <a:r>
              <a:rPr lang="en-US" b="1" dirty="0" smtClean="0">
                <a:cs typeface="B Nazanin" pitchFamily="2" charset="-78"/>
              </a:rPr>
              <a:t>SIPOC </a:t>
            </a:r>
            <a:r>
              <a:rPr lang="fa-IR" dirty="0" smtClean="0">
                <a:cs typeface="B Nazanin" pitchFamily="2" charset="-78"/>
              </a:rPr>
              <a:t> : نقشه </a:t>
            </a:r>
            <a:r>
              <a:rPr lang="fa-IR" dirty="0">
                <a:cs typeface="B Nazanin" pitchFamily="2" charset="-78"/>
              </a:rPr>
              <a:t>كلي فرايند است كه شامل تامين </a:t>
            </a:r>
            <a:r>
              <a:rPr lang="fa-IR" dirty="0" smtClean="0">
                <a:cs typeface="B Nazanin" pitchFamily="2" charset="-78"/>
              </a:rPr>
              <a:t>كنندگان </a:t>
            </a:r>
            <a:r>
              <a:rPr lang="en-US" dirty="0" err="1" smtClean="0">
                <a:cs typeface="B Nazanin" pitchFamily="2" charset="-78"/>
              </a:rPr>
              <a:t>Supplie</a:t>
            </a:r>
            <a:r>
              <a:rPr lang="en-US" dirty="0" smtClean="0">
                <a:cs typeface="B Nazanin" pitchFamily="2" charset="-78"/>
              </a:rPr>
              <a:t>، </a:t>
            </a:r>
            <a:r>
              <a:rPr lang="fa-IR" dirty="0">
                <a:cs typeface="B Nazanin" pitchFamily="2" charset="-78"/>
              </a:rPr>
              <a:t>وروديها </a:t>
            </a:r>
            <a:r>
              <a:rPr lang="en-US" dirty="0" smtClean="0">
                <a:cs typeface="B Nazanin" pitchFamily="2" charset="-78"/>
              </a:rPr>
              <a:t>Input، </a:t>
            </a:r>
            <a:r>
              <a:rPr lang="fa-IR" dirty="0">
                <a:cs typeface="B Nazanin" pitchFamily="2" charset="-78"/>
              </a:rPr>
              <a:t>فرايند </a:t>
            </a:r>
            <a:r>
              <a:rPr lang="en-US" dirty="0" smtClean="0">
                <a:cs typeface="B Nazanin" pitchFamily="2" charset="-78"/>
              </a:rPr>
              <a:t>Process، </a:t>
            </a:r>
            <a:r>
              <a:rPr lang="fa-IR" dirty="0" smtClean="0">
                <a:cs typeface="B Nazanin" pitchFamily="2" charset="-78"/>
              </a:rPr>
              <a:t>خروجيها </a:t>
            </a:r>
            <a:r>
              <a:rPr lang="en-US" dirty="0" smtClean="0">
                <a:cs typeface="B Nazanin" pitchFamily="2" charset="-78"/>
              </a:rPr>
              <a:t>Outputs </a:t>
            </a:r>
            <a:r>
              <a:rPr lang="fa-IR" dirty="0">
                <a:cs typeface="B Nazanin" pitchFamily="2" charset="-78"/>
              </a:rPr>
              <a:t>و مشتريان </a:t>
            </a:r>
            <a:r>
              <a:rPr lang="en-US" dirty="0" smtClean="0">
                <a:cs typeface="B Nazanin" pitchFamily="2" charset="-78"/>
              </a:rPr>
              <a:t>Customers </a:t>
            </a:r>
            <a:r>
              <a:rPr lang="fa-IR" dirty="0">
                <a:cs typeface="B Nazanin" pitchFamily="2" charset="-78"/>
              </a:rPr>
              <a:t>مي باشد . </a:t>
            </a:r>
            <a:endParaRPr lang="fa-IR" dirty="0" smtClean="0">
              <a:cs typeface="B Nazanin" pitchFamily="2" charset="-78"/>
            </a:endParaRPr>
          </a:p>
          <a:p>
            <a:pPr>
              <a:lnSpc>
                <a:spcPct val="150000"/>
              </a:lnSpc>
            </a:pPr>
            <a:r>
              <a:rPr lang="fa-IR" dirty="0" smtClean="0">
                <a:cs typeface="B Nazanin" pitchFamily="2" charset="-78"/>
              </a:rPr>
              <a:t>براساس </a:t>
            </a:r>
            <a:r>
              <a:rPr lang="fa-IR" dirty="0">
                <a:cs typeface="B Nazanin" pitchFamily="2" charset="-78"/>
              </a:rPr>
              <a:t>خروجي </a:t>
            </a:r>
            <a:r>
              <a:rPr lang="fa-IR" dirty="0" smtClean="0">
                <a:cs typeface="B Nazanin" pitchFamily="2" charset="-78"/>
              </a:rPr>
              <a:t>فرآيند </a:t>
            </a:r>
            <a:r>
              <a:rPr lang="fa-IR" dirty="0">
                <a:cs typeface="B Nazanin" pitchFamily="2" charset="-78"/>
              </a:rPr>
              <a:t>در مورد كيفيت قضاوت مي شود . كيفيت خروجي فرايند با تحليل وروديها و متغيرهاي فرايند بهبود </a:t>
            </a:r>
            <a:r>
              <a:rPr lang="fa-IR" dirty="0" smtClean="0">
                <a:cs typeface="B Nazanin" pitchFamily="2" charset="-78"/>
              </a:rPr>
              <a:t>داده مي شود</a:t>
            </a:r>
            <a:endParaRPr lang="fa-IR" dirty="0">
              <a:cs typeface="B Nazanin" pitchFamily="2" charset="-78"/>
            </a:endParaRPr>
          </a:p>
          <a:p>
            <a:pPr>
              <a:lnSpc>
                <a:spcPct val="150000"/>
              </a:lnSpc>
            </a:pPr>
            <a:r>
              <a:rPr lang="fa-IR" b="1" dirty="0" smtClean="0">
                <a:cs typeface="B Nazanin" pitchFamily="2" charset="-78"/>
              </a:rPr>
              <a:t>صداي مشتري</a:t>
            </a:r>
            <a:r>
              <a:rPr lang="en-US" dirty="0" smtClean="0">
                <a:cs typeface="B Nazanin" pitchFamily="2" charset="-78"/>
              </a:rPr>
              <a:t>(voice </a:t>
            </a:r>
            <a:r>
              <a:rPr lang="en-US" dirty="0">
                <a:cs typeface="B Nazanin" pitchFamily="2" charset="-78"/>
              </a:rPr>
              <a:t>of </a:t>
            </a:r>
            <a:r>
              <a:rPr lang="en-US" dirty="0" smtClean="0">
                <a:cs typeface="B Nazanin" pitchFamily="2" charset="-78"/>
              </a:rPr>
              <a:t>customer)VOC: </a:t>
            </a:r>
            <a:endParaRPr lang="fa-IR" dirty="0" smtClean="0">
              <a:cs typeface="B Nazanin" pitchFamily="2" charset="-78"/>
            </a:endParaRPr>
          </a:p>
          <a:p>
            <a:pPr marL="0" indent="0">
              <a:lnSpc>
                <a:spcPct val="150000"/>
              </a:lnSpc>
              <a:buNone/>
            </a:pPr>
            <a:r>
              <a:rPr lang="fa-IR" dirty="0" smtClean="0">
                <a:cs typeface="B Nazanin" pitchFamily="2" charset="-78"/>
              </a:rPr>
              <a:t>   براي </a:t>
            </a:r>
            <a:r>
              <a:rPr lang="fa-IR" dirty="0">
                <a:cs typeface="B Nazanin" pitchFamily="2" charset="-78"/>
              </a:rPr>
              <a:t>توضيح نيازهاي مشتري و دركي كه مشتري از محصول يا خدمت </a:t>
            </a:r>
            <a:r>
              <a:rPr lang="fa-IR" dirty="0" smtClean="0">
                <a:cs typeface="B Nazanin" pitchFamily="2" charset="-78"/>
              </a:rPr>
              <a:t>             ارائه </a:t>
            </a:r>
            <a:r>
              <a:rPr lang="fa-IR" dirty="0">
                <a:cs typeface="B Nazanin" pitchFamily="2" charset="-78"/>
              </a:rPr>
              <a:t>شده توسط سازمان دارد به كار مي </a:t>
            </a:r>
            <a:r>
              <a:rPr lang="fa-IR" dirty="0" smtClean="0">
                <a:cs typeface="B Nazanin" pitchFamily="2" charset="-78"/>
              </a:rPr>
              <a:t>رود.</a:t>
            </a:r>
            <a:endParaRPr lang="fa-IR" dirty="0">
              <a:cs typeface="B Nazanin"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034748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239000" cy="6051072"/>
          </a:xfrm>
        </p:spPr>
        <p:txBody>
          <a:bodyPr>
            <a:normAutofit/>
          </a:bodyPr>
          <a:lstStyle/>
          <a:p>
            <a:endParaRPr lang="fa-IR" sz="2400" dirty="0">
              <a:cs typeface="B Nazanin" pitchFamily="2" charset="-78"/>
            </a:endParaRPr>
          </a:p>
          <a:p>
            <a:r>
              <a:rPr lang="fa-IR" sz="2400" b="1" dirty="0" smtClean="0">
                <a:cs typeface="B Nazanin" pitchFamily="2" charset="-78"/>
              </a:rPr>
              <a:t>نمودار </a:t>
            </a:r>
            <a:r>
              <a:rPr lang="fa-IR" sz="2400" b="1" dirty="0">
                <a:cs typeface="B Nazanin" pitchFamily="2" charset="-78"/>
              </a:rPr>
              <a:t>وابستگي </a:t>
            </a:r>
            <a:r>
              <a:rPr lang="fa-IR" sz="2400" dirty="0">
                <a:cs typeface="B Nazanin" pitchFamily="2" charset="-78"/>
              </a:rPr>
              <a:t>: نمودار وابستگي ابزاري است كه اظهارات افراد را </a:t>
            </a:r>
            <a:r>
              <a:rPr lang="fa-IR" sz="2400" dirty="0" smtClean="0">
                <a:cs typeface="B Nazanin" pitchFamily="2" charset="-78"/>
              </a:rPr>
              <a:t>      در </a:t>
            </a:r>
            <a:r>
              <a:rPr lang="fa-IR" sz="2400" dirty="0">
                <a:cs typeface="B Nazanin" pitchFamily="2" charset="-78"/>
              </a:rPr>
              <a:t>گروههاي مرتبط سازماندهي مي كند . </a:t>
            </a:r>
          </a:p>
          <a:p>
            <a:endParaRPr lang="fa-IR" sz="2400" dirty="0">
              <a:cs typeface="B Nazanin" pitchFamily="2" charset="-78"/>
            </a:endParaRPr>
          </a:p>
          <a:p>
            <a:r>
              <a:rPr lang="fa-IR" sz="2400" b="1" dirty="0" smtClean="0">
                <a:cs typeface="B Nazanin" pitchFamily="2" charset="-78"/>
              </a:rPr>
              <a:t>مدل </a:t>
            </a:r>
            <a:r>
              <a:rPr lang="fa-IR" sz="2400" b="1" dirty="0">
                <a:cs typeface="B Nazanin" pitchFamily="2" charset="-78"/>
              </a:rPr>
              <a:t>‏كانو </a:t>
            </a:r>
            <a:r>
              <a:rPr lang="fa-IR" sz="2400" dirty="0">
                <a:cs typeface="B Nazanin" pitchFamily="2" charset="-78"/>
              </a:rPr>
              <a:t>: تحليل و درك نوع نيازمنديهاي مشتري .</a:t>
            </a:r>
          </a:p>
          <a:p>
            <a:endParaRPr lang="fa-IR" sz="2400" dirty="0">
              <a:cs typeface="B Nazanin" pitchFamily="2" charset="-78"/>
            </a:endParaRPr>
          </a:p>
          <a:p>
            <a:r>
              <a:rPr lang="fa-IR" sz="2400" b="1" dirty="0" smtClean="0">
                <a:cs typeface="B Nazanin" pitchFamily="2" charset="-78"/>
              </a:rPr>
              <a:t>بازده </a:t>
            </a:r>
            <a:r>
              <a:rPr lang="fa-IR" sz="2400" b="1" dirty="0">
                <a:cs typeface="B Nazanin" pitchFamily="2" charset="-78"/>
              </a:rPr>
              <a:t>كلي </a:t>
            </a:r>
            <a:r>
              <a:rPr lang="fa-IR" sz="2400" dirty="0">
                <a:cs typeface="B Nazanin" pitchFamily="2" charset="-78"/>
              </a:rPr>
              <a:t>: روشي جهت تعيين بازده فرايند جاري .</a:t>
            </a:r>
          </a:p>
          <a:p>
            <a:endParaRPr lang="fa-IR" sz="2400" dirty="0">
              <a:cs typeface="B Nazanin" pitchFamily="2" charset="-78"/>
            </a:endParaRPr>
          </a:p>
          <a:p>
            <a:r>
              <a:rPr lang="fa-IR" sz="2400" b="1" dirty="0" smtClean="0">
                <a:cs typeface="B Nazanin" pitchFamily="2" charset="-78"/>
              </a:rPr>
              <a:t>درخت</a:t>
            </a:r>
            <a:r>
              <a:rPr lang="en-US" sz="2400" b="1" dirty="0" smtClean="0">
                <a:cs typeface="B Nazanin" pitchFamily="2" charset="-78"/>
              </a:rPr>
              <a:t>(</a:t>
            </a:r>
            <a:r>
              <a:rPr lang="en-US" sz="2400" dirty="0" smtClean="0">
                <a:cs typeface="B Nazanin" pitchFamily="2" charset="-78"/>
              </a:rPr>
              <a:t>CTO–</a:t>
            </a:r>
            <a:r>
              <a:rPr lang="en-US" sz="2400" dirty="0" err="1" smtClean="0">
                <a:cs typeface="B Nazanin" pitchFamily="2" charset="-78"/>
              </a:rPr>
              <a:t>CTQ:Critical</a:t>
            </a:r>
            <a:r>
              <a:rPr lang="en-US" sz="2400" dirty="0" smtClean="0">
                <a:cs typeface="B Nazanin" pitchFamily="2" charset="-78"/>
              </a:rPr>
              <a:t> </a:t>
            </a:r>
            <a:r>
              <a:rPr lang="en-US" sz="2400" dirty="0">
                <a:cs typeface="B Nazanin" pitchFamily="2" charset="-78"/>
              </a:rPr>
              <a:t>To </a:t>
            </a:r>
            <a:r>
              <a:rPr lang="en-US" sz="2400" dirty="0" smtClean="0">
                <a:cs typeface="B Nazanin" pitchFamily="2" charset="-78"/>
              </a:rPr>
              <a:t>Quality):</a:t>
            </a:r>
            <a:endParaRPr lang="fa-IR" sz="2400" dirty="0" smtClean="0">
              <a:cs typeface="B Nazanin" pitchFamily="2" charset="-78"/>
            </a:endParaRPr>
          </a:p>
          <a:p>
            <a:pPr marL="0" indent="0">
              <a:buNone/>
            </a:pPr>
            <a:r>
              <a:rPr lang="fa-IR" sz="2400" dirty="0">
                <a:cs typeface="B Nazanin" pitchFamily="2" charset="-78"/>
              </a:rPr>
              <a:t> </a:t>
            </a:r>
            <a:r>
              <a:rPr lang="fa-IR" sz="2400" dirty="0" smtClean="0">
                <a:cs typeface="B Nazanin" pitchFamily="2" charset="-78"/>
              </a:rPr>
              <a:t>   مشخصه </a:t>
            </a:r>
            <a:r>
              <a:rPr lang="fa-IR" sz="2400" dirty="0">
                <a:cs typeface="B Nazanin" pitchFamily="2" charset="-78"/>
              </a:rPr>
              <a:t>هاي بحراني كيفيت ابزاري است كه صداي </a:t>
            </a:r>
            <a:r>
              <a:rPr lang="fa-IR" sz="2400" dirty="0" smtClean="0">
                <a:cs typeface="B Nazanin" pitchFamily="2" charset="-78"/>
              </a:rPr>
              <a:t>                    مشتري </a:t>
            </a:r>
            <a:r>
              <a:rPr lang="fa-IR" sz="2400" dirty="0">
                <a:cs typeface="B Nazanin" pitchFamily="2" charset="-78"/>
              </a:rPr>
              <a:t>را به نيازمندي هاي كيفي محصول یا خدمت </a:t>
            </a:r>
            <a:r>
              <a:rPr lang="fa-IR" sz="2400" dirty="0" smtClean="0">
                <a:cs typeface="B Nazanin" pitchFamily="2" charset="-78"/>
              </a:rPr>
              <a:t>                                 تبديل </a:t>
            </a:r>
            <a:r>
              <a:rPr lang="fa-IR" sz="2400" dirty="0">
                <a:cs typeface="B Nazanin" pitchFamily="2" charset="-78"/>
              </a:rPr>
              <a:t>مي كند. </a:t>
            </a:r>
            <a:r>
              <a:rPr lang="fa-IR" sz="2400" dirty="0" smtClean="0">
                <a:cs typeface="B Nazanin" pitchFamily="2" charset="-78"/>
              </a:rPr>
              <a:t> </a:t>
            </a:r>
            <a:endParaRPr lang="fa-IR" sz="2400" dirty="0">
              <a:cs typeface="B Nazanin" pitchFamily="2" charset="-78"/>
            </a:endParaRPr>
          </a:p>
        </p:txBody>
      </p:sp>
      <p:sp>
        <p:nvSpPr>
          <p:cNvPr id="4" name="Title 1"/>
          <p:cNvSpPr>
            <a:spLocks noGrp="1"/>
          </p:cNvSpPr>
          <p:nvPr>
            <p:ph type="title"/>
          </p:nvPr>
        </p:nvSpPr>
        <p:spPr>
          <a:xfrm rot="16200000">
            <a:off x="5569240" y="3223848"/>
            <a:ext cx="6048672" cy="554320"/>
          </a:xfrm>
        </p:spPr>
        <p:txBody>
          <a:bodyPr>
            <a:noAutofit/>
          </a:bodyPr>
          <a:lstStyle/>
          <a:p>
            <a:pPr algn="ctr"/>
            <a:r>
              <a:rPr lang="fa-IR"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 های فاز تعریف </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define</a:t>
            </a:r>
            <a:endParaRPr lang="fa-IR" sz="4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6322247"/>
            <a:ext cx="44021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556792"/>
            <a:ext cx="2160240" cy="324036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668540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544108" y="3176972"/>
            <a:ext cx="6120680" cy="576064"/>
          </a:xfrm>
        </p:spPr>
        <p:txBody>
          <a:bodyPr>
            <a:normAutofit/>
          </a:bodyPr>
          <a:lstStyle/>
          <a:p>
            <a:pPr algn="ctr"/>
            <a:r>
              <a:rPr lang="fa-IR" sz="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 های فاز اندازه گیری </a:t>
            </a:r>
            <a:r>
              <a:rPr lang="en-US" sz="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measure</a:t>
            </a:r>
            <a:endParaRPr lang="fa-IR" sz="3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107504" y="476672"/>
            <a:ext cx="7992888" cy="597906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200000"/>
              </a:lnSpc>
            </a:pPr>
            <a:r>
              <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 در این فاز، هدف اين است كه با ايجاد درك واقعي از مشكلات </a:t>
            </a:r>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         و </a:t>
            </a:r>
            <a:r>
              <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شرايط فرايند موجود ، مكان يا منابع مشكلات به دقت مشخص گردد.</a:t>
            </a:r>
          </a:p>
          <a:p>
            <a:pPr marL="0" indent="0">
              <a:lnSpc>
                <a:spcPct val="200000"/>
              </a:lnSpc>
              <a:buNone/>
            </a:pPr>
            <a:endPar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648745">
            <a:off x="1187624" y="2780928"/>
            <a:ext cx="4392488" cy="32943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11714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239000" cy="5616624"/>
          </a:xfrm>
        </p:spPr>
        <p:txBody>
          <a:bodyPr>
            <a:normAutofit/>
          </a:bodyPr>
          <a:lstStyle/>
          <a:p>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ابزار هاي مورد استفاده در فاز اندازه گيري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عبارتند از:</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a:p>
            <a:pPr marL="0" indent="0">
              <a:buNone/>
            </a:pP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a:p>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برنامه جمع آوري داده ها</a:t>
            </a:r>
          </a:p>
          <a:p>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فرم هاي جمع آوري داده ها ، نمودارهاي كنترل</a:t>
            </a:r>
          </a:p>
          <a:p>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نمودارهاي فراواني</a:t>
            </a:r>
          </a:p>
          <a:p>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نمودارهاي سري هاي زماني </a:t>
            </a:r>
          </a:p>
          <a:p>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a:t>
            </a: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ماتريس اولويت بندي</a:t>
            </a:r>
          </a:p>
          <a:p>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نمونه </a:t>
            </a: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گيري </a:t>
            </a:r>
          </a:p>
          <a:p>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طبقه </a:t>
            </a: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بندي </a:t>
            </a:r>
          </a:p>
          <a:p>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نمودارهای پارتو</a:t>
            </a:r>
          </a:p>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QFD )</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a:p>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4" name="Title 1"/>
          <p:cNvSpPr txBox="1">
            <a:spLocks/>
          </p:cNvSpPr>
          <p:nvPr/>
        </p:nvSpPr>
        <p:spPr>
          <a:xfrm rot="16200000">
            <a:off x="5544108" y="3176972"/>
            <a:ext cx="6120680" cy="57606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fa-IR" sz="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 های فاز اندازه گیری </a:t>
            </a:r>
            <a:r>
              <a:rPr lang="en-US" sz="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measure</a:t>
            </a:r>
            <a:endParaRPr lang="fa-IR" sz="3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5347" y="2372500"/>
            <a:ext cx="3564566" cy="3648788"/>
          </a:xfrm>
          <a:prstGeom prst="rect">
            <a:avLst/>
          </a:prstGeom>
        </p:spPr>
      </p:pic>
      <p:sp>
        <p:nvSpPr>
          <p:cNvPr id="5" name="Title 1"/>
          <p:cNvSpPr txBox="1">
            <a:spLocks/>
          </p:cNvSpPr>
          <p:nvPr/>
        </p:nvSpPr>
        <p:spPr>
          <a:xfrm>
            <a:off x="215347" y="6309320"/>
            <a:ext cx="4356653" cy="288032"/>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Wikipedia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540879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22378"/>
            <a:ext cx="7239000" cy="3870718"/>
          </a:xfrm>
        </p:spPr>
        <p:txBody>
          <a:bodyPr>
            <a:normAutofit lnSpcReduction="10000"/>
          </a:bodyPr>
          <a:lstStyle/>
          <a:p>
            <a:pPr>
              <a:lnSpc>
                <a:spcPct val="200000"/>
              </a:lnSpc>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در این فاز تئوري هايي در مورد علل ريشه اي ايجاد شده و با استفاده از داده ها سنجيده مي شوند و در نهايت علل ريشه اي مشكلات شناسايي مي شوند . علل شناسايي شده ، پايه اي را براي ارائه راه حل ها در فاز بعدي ( فاز بهبود ) شكل </a:t>
            </a: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مي </a:t>
            </a: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دهند </a:t>
            </a: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a:t>
            </a: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4" name="Title 1"/>
          <p:cNvSpPr txBox="1">
            <a:spLocks/>
          </p:cNvSpPr>
          <p:nvPr/>
        </p:nvSpPr>
        <p:spPr>
          <a:xfrm rot="16200000">
            <a:off x="5544108" y="3176972"/>
            <a:ext cx="6120680" cy="57606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fa-IR"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فاز  تحلیل  </a:t>
            </a:r>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analyze</a:t>
            </a:r>
            <a:endParaRPr lang="fa-IR"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699388">
            <a:off x="948160" y="3731914"/>
            <a:ext cx="2101596" cy="2729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464000">
            <a:off x="3707904" y="4365104"/>
            <a:ext cx="2466975" cy="184785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7498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404664"/>
            <a:ext cx="3340224" cy="6120680"/>
          </a:xfrm>
        </p:spPr>
        <p:txBody>
          <a:bodyPr>
            <a:normAutofit lnSpcReduction="10000"/>
          </a:bodyPr>
          <a:lstStyle/>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 وابستگي</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طوفان فكري </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نمودارهاي علت و معلول</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نمودارهاي كنترل</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فرم هاي جمع آوري داده</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برنامه جمع آوري داده</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 هاي فراواني</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آزمون هاي </a:t>
            </a: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فرض</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 پارتو</a:t>
            </a:r>
          </a:p>
          <a:p>
            <a:pPr marL="137160" indent="0">
              <a:lnSpc>
                <a:spcPct val="150000"/>
              </a:lnSpc>
              <a:buClr>
                <a:schemeClr val="tx1">
                  <a:shade val="95000"/>
                </a:schemeClr>
              </a:buClr>
              <a:buNone/>
              <a:defRPr/>
            </a:pP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تحليل رگرسيون </a:t>
            </a:r>
          </a:p>
          <a:p>
            <a:pPr marL="137160" indent="0">
              <a:lnSpc>
                <a:spcPct val="150000"/>
              </a:lnSpc>
              <a:buClr>
                <a:schemeClr val="tx1">
                  <a:shade val="95000"/>
                </a:schemeClr>
              </a:buClr>
              <a:buNone/>
              <a:defRPr/>
            </a:pP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a:p>
            <a:pPr marL="0" indent="0">
              <a:lnSpc>
                <a:spcPct val="150000"/>
              </a:lnSpc>
              <a:buNone/>
            </a:pP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4" name="Title 1"/>
          <p:cNvSpPr txBox="1">
            <a:spLocks/>
          </p:cNvSpPr>
          <p:nvPr/>
        </p:nvSpPr>
        <p:spPr>
          <a:xfrm rot="16200000">
            <a:off x="5544108" y="3176972"/>
            <a:ext cx="6120680" cy="57606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fa-IR"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ابزارهای  فاز تحلیل </a:t>
            </a:r>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analyze</a:t>
            </a:r>
            <a:endParaRPr lang="fa-IR"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6" name="Rectangle 5"/>
          <p:cNvSpPr/>
          <p:nvPr/>
        </p:nvSpPr>
        <p:spPr>
          <a:xfrm>
            <a:off x="543496" y="328667"/>
            <a:ext cx="4392488" cy="2308324"/>
          </a:xfrm>
          <a:prstGeom prst="rect">
            <a:avLst/>
          </a:prstGeom>
        </p:spPr>
        <p:txBody>
          <a:bodyPr wrap="square">
            <a:spAutoFit/>
          </a:bodyPr>
          <a:lstStyle/>
          <a:p>
            <a:pPr>
              <a:lnSpc>
                <a:spcPct val="150000"/>
              </a:lnSpc>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متدولوژي سطح پاسخ</a:t>
            </a:r>
          </a:p>
          <a:p>
            <a:pPr>
              <a:lnSpc>
                <a:spcPct val="150000"/>
              </a:lnSpc>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نمونه گيري</a:t>
            </a:r>
          </a:p>
          <a:p>
            <a:pPr>
              <a:lnSpc>
                <a:spcPct val="150000"/>
              </a:lnSpc>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نمودارهاي پراكنش</a:t>
            </a:r>
          </a:p>
          <a:p>
            <a:pPr>
              <a:lnSpc>
                <a:spcPct val="150000"/>
              </a:lnSpc>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نمودارهاي فراواني طبقه بندي شده .</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pic>
        <p:nvPicPr>
          <p:cNvPr id="7" name="Picture 6"/>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01955" y="2786022"/>
            <a:ext cx="4486070" cy="32252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9069" y="6342781"/>
            <a:ext cx="44021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05840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427168" cy="605107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طوفان فكري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اجماع ( توافق عمومي)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تكنيك هاي خلاقيت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جمع آوري داده ها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طرح </a:t>
            </a: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آزمايشات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DOE</a:t>
            </a: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 </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نمودارهاي جريان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آزمون هاي فرض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ابزارهاي برنامه ريزي </a:t>
            </a:r>
          </a:p>
          <a:p>
            <a:pPr>
              <a:lnSpc>
                <a:spcPct val="150000"/>
              </a:lnSpc>
            </a:pP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تحليل ذي نفعان </a:t>
            </a:r>
          </a:p>
        </p:txBody>
      </p:sp>
      <p:sp>
        <p:nvSpPr>
          <p:cNvPr id="4" name="Title 1"/>
          <p:cNvSpPr txBox="1">
            <a:spLocks/>
          </p:cNvSpPr>
          <p:nvPr/>
        </p:nvSpPr>
        <p:spPr>
          <a:xfrm rot="16200000">
            <a:off x="5544108" y="3176972"/>
            <a:ext cx="6120680" cy="57606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fa-IR"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ابزارهای  فاز بهبود </a:t>
            </a:r>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improve </a:t>
            </a:r>
            <a:endParaRPr lang="fa-IR"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6" name="Title 1"/>
          <p:cNvSpPr txBox="1">
            <a:spLocks/>
          </p:cNvSpPr>
          <p:nvPr/>
        </p:nvSpPr>
        <p:spPr>
          <a:xfrm>
            <a:off x="215347" y="6309320"/>
            <a:ext cx="4356653" cy="288032"/>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034762">
            <a:off x="296535" y="2304649"/>
            <a:ext cx="4570694" cy="15934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Footer Placeholder 7"/>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079063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601072" y="3192016"/>
            <a:ext cx="6042248" cy="611560"/>
          </a:xfrm>
        </p:spPr>
        <p:txBody>
          <a:bodyPr>
            <a:normAutofit/>
          </a:bodyPr>
          <a:lstStyle/>
          <a:p>
            <a:pPr algn="ctr"/>
            <a:r>
              <a:rPr lang="fa-IR" sz="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ابزار های فاز کنترل </a:t>
            </a:r>
            <a:r>
              <a:rPr lang="en-US" sz="3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control</a:t>
            </a:r>
            <a:endParaRPr lang="fa-IR" sz="3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2843808" y="692696"/>
            <a:ext cx="5006752" cy="28083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2400" b="1" spc="50" dirty="0" smtClean="0">
                <a:ln w="11430"/>
                <a:gradFill>
                  <a:gsLst>
                    <a:gs pos="25000">
                      <a:schemeClr val="accent2">
                        <a:satMod val="155000"/>
                      </a:schemeClr>
                    </a:gs>
                    <a:gs pos="100000">
                      <a:schemeClr val="accent2">
                        <a:shade val="45000"/>
                        <a:satMod val="165000"/>
                      </a:schemeClr>
                    </a:gs>
                  </a:gsLst>
                  <a:lin ang="5400000"/>
                </a:gradFill>
                <a:cs typeface="B Nazanin" pitchFamily="2" charset="-78"/>
              </a:rPr>
              <a:t>كنترل </a:t>
            </a:r>
            <a:r>
              <a:rPr lang="fa-IR" sz="2400" b="1" spc="50" dirty="0">
                <a:ln w="11430"/>
                <a:gradFill>
                  <a:gsLst>
                    <a:gs pos="25000">
                      <a:schemeClr val="accent2">
                        <a:satMod val="155000"/>
                      </a:schemeClr>
                    </a:gs>
                    <a:gs pos="100000">
                      <a:schemeClr val="accent2">
                        <a:shade val="45000"/>
                        <a:satMod val="165000"/>
                      </a:schemeClr>
                    </a:gs>
                  </a:gsLst>
                  <a:lin ang="5400000"/>
                </a:gradFill>
                <a:cs typeface="B Nazanin" pitchFamily="2" charset="-78"/>
              </a:rPr>
              <a:t>آماري </a:t>
            </a:r>
            <a:r>
              <a:rPr lang="fa-IR" sz="2400" b="1" spc="50" dirty="0" smtClean="0">
                <a:ln w="11430"/>
                <a:gradFill>
                  <a:gsLst>
                    <a:gs pos="25000">
                      <a:schemeClr val="accent2">
                        <a:satMod val="155000"/>
                      </a:schemeClr>
                    </a:gs>
                    <a:gs pos="100000">
                      <a:schemeClr val="accent2">
                        <a:shade val="45000"/>
                        <a:satMod val="165000"/>
                      </a:schemeClr>
                    </a:gs>
                  </a:gsLst>
                  <a:lin ang="5400000"/>
                </a:gradFill>
                <a:cs typeface="B Nazanin" pitchFamily="2" charset="-78"/>
              </a:rPr>
              <a:t>فرايند </a:t>
            </a:r>
            <a:r>
              <a:rPr lang="en-US" sz="2400" b="1" spc="50" dirty="0" smtClean="0">
                <a:ln w="11430"/>
                <a:gradFill>
                  <a:gsLst>
                    <a:gs pos="25000">
                      <a:schemeClr val="accent2">
                        <a:satMod val="155000"/>
                      </a:schemeClr>
                    </a:gs>
                    <a:gs pos="100000">
                      <a:schemeClr val="accent2">
                        <a:shade val="45000"/>
                        <a:satMod val="165000"/>
                      </a:schemeClr>
                    </a:gs>
                  </a:gsLst>
                  <a:lin ang="5400000"/>
                </a:gradFill>
                <a:cs typeface="B Nazanin" pitchFamily="2" charset="-78"/>
              </a:rPr>
              <a:t>(SPC)</a:t>
            </a:r>
            <a:endParaRPr lang="fa-IR" sz="2400" b="1" spc="50" dirty="0">
              <a:ln w="11430"/>
              <a:gradFill>
                <a:gsLst>
                  <a:gs pos="25000">
                    <a:schemeClr val="accent2">
                      <a:satMod val="155000"/>
                    </a:schemeClr>
                  </a:gs>
                  <a:gs pos="100000">
                    <a:schemeClr val="accent2">
                      <a:shade val="45000"/>
                      <a:satMod val="165000"/>
                    </a:schemeClr>
                  </a:gs>
                </a:gsLst>
                <a:lin ang="5400000"/>
              </a:gradFill>
              <a:cs typeface="B Nazanin" pitchFamily="2" charset="-78"/>
            </a:endParaRPr>
          </a:p>
          <a:p>
            <a:pPr>
              <a:lnSpc>
                <a:spcPct val="150000"/>
              </a:lnSpc>
            </a:pPr>
            <a:r>
              <a:rPr lang="fa-IR" sz="2400" b="1" spc="50" dirty="0">
                <a:ln w="11430"/>
                <a:gradFill>
                  <a:gsLst>
                    <a:gs pos="25000">
                      <a:schemeClr val="accent2">
                        <a:satMod val="155000"/>
                      </a:schemeClr>
                    </a:gs>
                    <a:gs pos="100000">
                      <a:schemeClr val="accent2">
                        <a:shade val="45000"/>
                        <a:satMod val="165000"/>
                      </a:schemeClr>
                    </a:gs>
                  </a:gsLst>
                  <a:lin ang="5400000"/>
                </a:gradFill>
                <a:cs typeface="B Nazanin" pitchFamily="2" charset="-78"/>
              </a:rPr>
              <a:t>ب</a:t>
            </a:r>
            <a:r>
              <a:rPr lang="fa-IR" sz="2400" b="1" spc="50" dirty="0" smtClean="0">
                <a:ln w="11430"/>
                <a:gradFill>
                  <a:gsLst>
                    <a:gs pos="25000">
                      <a:schemeClr val="accent2">
                        <a:satMod val="155000"/>
                      </a:schemeClr>
                    </a:gs>
                    <a:gs pos="100000">
                      <a:schemeClr val="accent2">
                        <a:shade val="45000"/>
                        <a:satMod val="165000"/>
                      </a:schemeClr>
                    </a:gs>
                  </a:gsLst>
                  <a:lin ang="5400000"/>
                </a:gradFill>
                <a:cs typeface="B Nazanin" pitchFamily="2" charset="-78"/>
              </a:rPr>
              <a:t>رنامه </a:t>
            </a:r>
            <a:r>
              <a:rPr lang="fa-IR" sz="2400" b="1" spc="50" dirty="0">
                <a:ln w="11430"/>
                <a:gradFill>
                  <a:gsLst>
                    <a:gs pos="25000">
                      <a:schemeClr val="accent2">
                        <a:satMod val="155000"/>
                      </a:schemeClr>
                    </a:gs>
                    <a:gs pos="100000">
                      <a:schemeClr val="accent2">
                        <a:shade val="45000"/>
                        <a:satMod val="165000"/>
                      </a:schemeClr>
                    </a:gs>
                  </a:gsLst>
                  <a:lin ang="5400000"/>
                </a:gradFill>
                <a:cs typeface="B Nazanin" pitchFamily="2" charset="-78"/>
              </a:rPr>
              <a:t>اجرايي خارج از حدود كنترل</a:t>
            </a:r>
          </a:p>
          <a:p>
            <a:pPr>
              <a:lnSpc>
                <a:spcPct val="150000"/>
              </a:lnSpc>
            </a:pPr>
            <a:r>
              <a:rPr lang="fa-IR" sz="2400" b="1" spc="50" dirty="0" smtClean="0">
                <a:ln w="11430"/>
                <a:gradFill>
                  <a:gsLst>
                    <a:gs pos="25000">
                      <a:schemeClr val="accent2">
                        <a:satMod val="155000"/>
                      </a:schemeClr>
                    </a:gs>
                    <a:gs pos="100000">
                      <a:schemeClr val="accent2">
                        <a:shade val="45000"/>
                        <a:satMod val="165000"/>
                      </a:schemeClr>
                    </a:gs>
                  </a:gsLst>
                  <a:lin ang="5400000"/>
                </a:gradFill>
                <a:cs typeface="B Nazanin" pitchFamily="2" charset="-78"/>
              </a:rPr>
              <a:t>تغييرات </a:t>
            </a:r>
            <a:r>
              <a:rPr lang="fa-IR" sz="2400" b="1" spc="50" dirty="0">
                <a:ln w="11430"/>
                <a:gradFill>
                  <a:gsLst>
                    <a:gs pos="25000">
                      <a:schemeClr val="accent2">
                        <a:satMod val="155000"/>
                      </a:schemeClr>
                    </a:gs>
                    <a:gs pos="100000">
                      <a:schemeClr val="accent2">
                        <a:shade val="45000"/>
                        <a:satMod val="165000"/>
                      </a:schemeClr>
                    </a:gs>
                  </a:gsLst>
                  <a:lin ang="5400000"/>
                </a:gradFill>
                <a:cs typeface="B Nazanin" pitchFamily="2" charset="-78"/>
              </a:rPr>
              <a:t>در طراحي به منظور حذف نقايص</a:t>
            </a:r>
          </a:p>
        </p:txBody>
      </p:sp>
      <p:sp>
        <p:nvSpPr>
          <p:cNvPr id="6" name="Title 1"/>
          <p:cNvSpPr txBox="1">
            <a:spLocks/>
          </p:cNvSpPr>
          <p:nvPr/>
        </p:nvSpPr>
        <p:spPr>
          <a:xfrm>
            <a:off x="215347" y="6309320"/>
            <a:ext cx="4356653" cy="288032"/>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2818521"/>
            <a:ext cx="4824536" cy="3204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244992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8304" y="188640"/>
            <a:ext cx="1048544" cy="58092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fa-IR"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مقدمه:</a:t>
            </a:r>
            <a:endParaRPr lang="fa-IR"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endParaRPr>
          </a:p>
        </p:txBody>
      </p:sp>
      <p:sp>
        <p:nvSpPr>
          <p:cNvPr id="3" name="Content Placeholder 2"/>
          <p:cNvSpPr>
            <a:spLocks noGrp="1"/>
          </p:cNvSpPr>
          <p:nvPr>
            <p:ph sz="quarter" idx="1"/>
          </p:nvPr>
        </p:nvSpPr>
        <p:spPr>
          <a:xfrm>
            <a:off x="467544" y="764704"/>
            <a:ext cx="8064896" cy="5832648"/>
          </a:xfrm>
        </p:spPr>
        <p:txBody>
          <a:bodyPr>
            <a:normAutofit/>
          </a:bodyPr>
          <a:lstStyle/>
          <a:p>
            <a:pPr>
              <a:lnSpc>
                <a:spcPct val="150000"/>
              </a:lnSpc>
            </a:pPr>
            <a:r>
              <a:rPr lang="fa-IR" sz="2000" b="1" dirty="0">
                <a:cs typeface="B Nazanin" pitchFamily="2" charset="-78"/>
              </a:rPr>
              <a:t>امروزه بهبود بهره وري يكي از مهمترين اهداف سازمانها و موسسات مي باشد. اغلب سازمان ها </a:t>
            </a:r>
            <a:r>
              <a:rPr lang="fa-IR" sz="2000" b="1" dirty="0" smtClean="0">
                <a:cs typeface="B Nazanin" pitchFamily="2" charset="-78"/>
              </a:rPr>
              <a:t>به منظورافزايش </a:t>
            </a:r>
            <a:r>
              <a:rPr lang="fa-IR" sz="2000" b="1" dirty="0">
                <a:cs typeface="B Nazanin" pitchFamily="2" charset="-78"/>
              </a:rPr>
              <a:t>بهره وري و </a:t>
            </a:r>
            <a:r>
              <a:rPr lang="fa-IR" sz="2000" b="1" dirty="0" smtClean="0">
                <a:cs typeface="B Nazanin" pitchFamily="2" charset="-78"/>
              </a:rPr>
              <a:t>نهايتا </a:t>
            </a:r>
            <a:r>
              <a:rPr lang="fa-IR" sz="2000" b="1" dirty="0">
                <a:cs typeface="B Nazanin" pitchFamily="2" charset="-78"/>
              </a:rPr>
              <a:t>دستيابي به مزيت رقابتي جهت ماندگاري پايدار در عرصه تجارت جهاني ، بخش وسيعي از تمركز و توجه خود را به رفع مسائل ، مشكلات و نقاط ضعف موجود در سيستم ها و </a:t>
            </a:r>
            <a:r>
              <a:rPr lang="fa-IR" sz="2000" b="1" dirty="0" smtClean="0">
                <a:cs typeface="B Nazanin" pitchFamily="2" charset="-78"/>
              </a:rPr>
              <a:t>فرآیندهاي </a:t>
            </a:r>
            <a:r>
              <a:rPr lang="fa-IR" sz="2000" b="1" dirty="0">
                <a:cs typeface="B Nazanin" pitchFamily="2" charset="-78"/>
              </a:rPr>
              <a:t>خود مي </a:t>
            </a:r>
            <a:r>
              <a:rPr lang="fa-IR" sz="2000" b="1" dirty="0" smtClean="0">
                <a:cs typeface="B Nazanin" pitchFamily="2" charset="-78"/>
              </a:rPr>
              <a:t>نمايند.</a:t>
            </a:r>
          </a:p>
          <a:p>
            <a:pPr>
              <a:lnSpc>
                <a:spcPct val="150000"/>
              </a:lnSpc>
            </a:pPr>
            <a:r>
              <a:rPr lang="fa-IR" sz="2000" b="1" dirty="0">
                <a:cs typeface="B Nazanin" pitchFamily="2" charset="-78"/>
              </a:rPr>
              <a:t>تنوع ابعاد و ماهيت مسائل و موانعي كه سازمان با آنها روبروست ، ايجاب مي كند كه مديران سازمانها از ابزارهاي مختلفي جهت رفع موانع موجود استفاده نمايند  و این مستلزم درک درست وکاملی از مفاهیم و ابزار ها از طریق </a:t>
            </a:r>
            <a:r>
              <a:rPr lang="fa-IR" sz="2000" b="1" dirty="0" smtClean="0">
                <a:cs typeface="B Nazanin" pitchFamily="2" charset="-78"/>
              </a:rPr>
              <a:t>آموزش منابع انسانی؛ </a:t>
            </a:r>
            <a:r>
              <a:rPr lang="fa-IR" sz="2000" b="1" dirty="0">
                <a:cs typeface="B Nazanin" pitchFamily="2" charset="-78"/>
              </a:rPr>
              <a:t>ب</a:t>
            </a:r>
            <a:r>
              <a:rPr lang="fa-IR" sz="2000" b="1" dirty="0" smtClean="0">
                <a:cs typeface="B Nazanin" pitchFamily="2" charset="-78"/>
              </a:rPr>
              <a:t>ا </a:t>
            </a:r>
            <a:r>
              <a:rPr lang="fa-IR" sz="2000" b="1" dirty="0">
                <a:cs typeface="B Nazanin" pitchFamily="2" charset="-78"/>
              </a:rPr>
              <a:t>انتخاب و بكارگيري صحيح اين </a:t>
            </a:r>
            <a:r>
              <a:rPr lang="fa-IR" sz="2000" b="1" dirty="0" smtClean="0">
                <a:cs typeface="B Nazanin" pitchFamily="2" charset="-78"/>
              </a:rPr>
              <a:t>ابزارها و </a:t>
            </a:r>
            <a:r>
              <a:rPr lang="fa-IR" sz="2000" b="1" dirty="0">
                <a:cs typeface="B Nazanin" pitchFamily="2" charset="-78"/>
              </a:rPr>
              <a:t>اثر بخشي به رفع مشكلات و ايجاد بهبود مستمر در سازمان است. </a:t>
            </a:r>
            <a:endParaRPr lang="fa-IR" sz="2000" b="1" dirty="0" smtClean="0">
              <a:cs typeface="B Nazanin" pitchFamily="2" charset="-78"/>
            </a:endParaRPr>
          </a:p>
          <a:p>
            <a:pPr>
              <a:lnSpc>
                <a:spcPct val="150000"/>
              </a:lnSpc>
            </a:pPr>
            <a:r>
              <a:rPr lang="fa-IR" sz="2000" b="1" dirty="0" smtClean="0">
                <a:cs typeface="B Nazanin" pitchFamily="2" charset="-78"/>
              </a:rPr>
              <a:t>در </a:t>
            </a:r>
            <a:r>
              <a:rPr lang="fa-IR" sz="2000" b="1" dirty="0">
                <a:cs typeface="B Nazanin" pitchFamily="2" charset="-78"/>
              </a:rPr>
              <a:t>حال حاضر </a:t>
            </a:r>
            <a:r>
              <a:rPr lang="fa-IR" sz="2000" b="1" dirty="0" smtClean="0">
                <a:cs typeface="B Nazanin" pitchFamily="2" charset="-78"/>
              </a:rPr>
              <a:t>ابزارهای مديريت </a:t>
            </a:r>
            <a:r>
              <a:rPr lang="fa-IR" sz="2000" b="1" dirty="0">
                <a:cs typeface="B Nazanin" pitchFamily="2" charset="-78"/>
              </a:rPr>
              <a:t>نوين فراواني از </a:t>
            </a:r>
            <a:r>
              <a:rPr lang="fa-IR" sz="2000" b="1" dirty="0" smtClean="0">
                <a:cs typeface="B Nazanin" pitchFamily="2" charset="-78"/>
              </a:rPr>
              <a:t>قبيل </a:t>
            </a:r>
            <a:r>
              <a:rPr lang="en-US" sz="2000" b="1" dirty="0" smtClean="0">
                <a:cs typeface="B Nazanin" pitchFamily="2" charset="-78"/>
              </a:rPr>
              <a:t>     ،5s،</a:t>
            </a:r>
            <a:r>
              <a:rPr lang="fa-IR" sz="2000" b="1" dirty="0">
                <a:cs typeface="B Nazanin" pitchFamily="2" charset="-78"/>
              </a:rPr>
              <a:t>كايزن و </a:t>
            </a:r>
            <a:r>
              <a:rPr lang="fa-IR" sz="2000" b="1" dirty="0" smtClean="0">
                <a:cs typeface="B Nazanin" pitchFamily="2" charset="-78"/>
              </a:rPr>
              <a:t>... بوجود </a:t>
            </a:r>
            <a:r>
              <a:rPr lang="fa-IR" sz="2000" b="1" dirty="0">
                <a:cs typeface="B Nazanin" pitchFamily="2" charset="-78"/>
              </a:rPr>
              <a:t>آمده و رشد يافته اند كه از آنها مي توان براي بهبود بهره وري استفاده نمود. براي اين منظور ممكن است يكي از روشهاي بهبود بهره وري</a:t>
            </a:r>
          </a:p>
          <a:p>
            <a:pPr marL="0" indent="0">
              <a:lnSpc>
                <a:spcPct val="150000"/>
              </a:lnSpc>
              <a:buNone/>
            </a:pPr>
            <a:r>
              <a:rPr lang="fa-IR" sz="2000" b="1" dirty="0" smtClean="0">
                <a:cs typeface="B Nazanin" pitchFamily="2" charset="-78"/>
              </a:rPr>
              <a:t>                                                                                      </a:t>
            </a:r>
            <a:r>
              <a:rPr lang="fa-IR" sz="2600" b="1" dirty="0" smtClean="0">
                <a:cs typeface="B Nazanin" pitchFamily="2" charset="-78"/>
              </a:rPr>
              <a:t>شش سيگما   </a:t>
            </a:r>
            <a:r>
              <a:rPr lang="fa-IR" sz="2000" b="1" dirty="0" smtClean="0">
                <a:cs typeface="B Nazanin" pitchFamily="2" charset="-78"/>
              </a:rPr>
              <a:t>باشد.  </a:t>
            </a:r>
            <a:endParaRPr lang="fa-IR" sz="2000" b="1" dirty="0">
              <a:cs typeface="B Nazanin"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59957" y="4570353"/>
            <a:ext cx="311944" cy="221457"/>
          </a:xfrm>
          <a:prstGeom prst="rect">
            <a:avLst/>
          </a:prstGeom>
        </p:spPr>
      </p:pic>
      <p:sp>
        <p:nvSpPr>
          <p:cNvPr id="5" name="Footer Placeholder 4"/>
          <p:cNvSpPr>
            <a:spLocks noGrp="1"/>
          </p:cNvSpPr>
          <p:nvPr>
            <p:ph type="ftr" sz="quarter" idx="16"/>
          </p:nvPr>
        </p:nvSpPr>
        <p:spPr/>
        <p:txBody>
          <a:bodyPr/>
          <a:lstStyle/>
          <a:p>
            <a:r>
              <a:rPr lang="en-US" smtClean="0"/>
              <a:t>© irmgn.ir</a:t>
            </a:r>
            <a:endParaRPr lang="fa-IR"/>
          </a:p>
        </p:txBody>
      </p:sp>
    </p:spTree>
    <p:extLst>
      <p:ext uri="{BB962C8B-B14F-4D97-AF65-F5344CB8AC3E}">
        <p14:creationId xmlns:p14="http://schemas.microsoft.com/office/powerpoint/2010/main" xmlns="" val="924816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5601072" y="3192016"/>
            <a:ext cx="6042248" cy="611560"/>
          </a:xfrm>
        </p:spPr>
        <p:txBody>
          <a:bodyPr>
            <a:normAutofit/>
          </a:bodyPr>
          <a:lstStyle/>
          <a:p>
            <a:pPr algn="ctr"/>
            <a:r>
              <a:rPr lang="fa-IR"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چرخه </a:t>
            </a:r>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dmadv</a:t>
            </a:r>
            <a:r>
              <a:rPr lang="fa-IR"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a:t>
            </a:r>
            <a:endParaRPr lang="fa-IR"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7" name="Rectangle 6"/>
          <p:cNvSpPr/>
          <p:nvPr/>
        </p:nvSpPr>
        <p:spPr>
          <a:xfrm>
            <a:off x="755576" y="1340768"/>
            <a:ext cx="6624736" cy="2246769"/>
          </a:xfrm>
          <a:prstGeom prst="rect">
            <a:avLst/>
          </a:prstGeom>
        </p:spPr>
        <p:txBody>
          <a:bodyPr wrap="square">
            <a:spAutoFit/>
          </a:bodyPr>
          <a:lstStyle/>
          <a:p>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يكي ديگر از ابزارهاي اجرايي شش سيگما چرخه</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DMADV</a:t>
            </a: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مي باشد كه در جهت توسعه فرايند يا ساخت محصول جديد بكار برده مي شود و همچنين اين چرخه در مواقعي كه يك فرايند نياز بيشتري به افزايش بهبود دارد،نيز بكار برده مي شود .</a:t>
            </a: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5545" y="4221088"/>
            <a:ext cx="6998908" cy="1872208"/>
          </a:xfrm>
          <a:prstGeom prst="rect">
            <a:avLst/>
          </a:prstGeom>
        </p:spPr>
      </p:pic>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1909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960112" y="2904984"/>
            <a:ext cx="5266928" cy="698336"/>
          </a:xfrm>
        </p:spPr>
        <p:txBody>
          <a:bodyPr/>
          <a:lstStyle/>
          <a:p>
            <a:pPr algn="ct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Six for six</a:t>
            </a:r>
            <a:endParaRPr lang="fa-IR"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971600" y="2204864"/>
            <a:ext cx="6950968" cy="4248472"/>
          </a:xfrm>
        </p:spPr>
        <p:txBody>
          <a:bodyPr>
            <a:noAutofit/>
          </a:bodyPr>
          <a:lstStyle/>
          <a:p>
            <a:pPr>
              <a:lnSpc>
                <a:spcPct val="150000"/>
              </a:lnSpc>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تمركز حقيقي بر </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مشتري</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a:p>
            <a:pPr>
              <a:lnSpc>
                <a:spcPct val="150000"/>
              </a:lnSpc>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مديريت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بر اساس اطلاعات و </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واقعيات</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a:p>
            <a:pPr>
              <a:lnSpc>
                <a:spcPct val="150000"/>
              </a:lnSpc>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تمركز بر فرآيندها، مديريت و بهبود </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آنها</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a:p>
            <a:pPr>
              <a:lnSpc>
                <a:spcPct val="150000"/>
              </a:lnSpc>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مديريت </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پيشگيرانه</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a:p>
            <a:pPr>
              <a:lnSpc>
                <a:spcPct val="150000"/>
              </a:lnSpc>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همكاري </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نامتناهي</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a:p>
            <a:pPr>
              <a:lnSpc>
                <a:spcPct val="150000"/>
              </a:lnSpc>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حركت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به سوي كمال (صفر خطا)؛ قدرت تحمل شكست (خطا)</a:t>
            </a:r>
          </a:p>
        </p:txBody>
      </p:sp>
      <p:sp>
        <p:nvSpPr>
          <p:cNvPr id="4" name="Title 1"/>
          <p:cNvSpPr txBox="1">
            <a:spLocks/>
          </p:cNvSpPr>
          <p:nvPr/>
        </p:nvSpPr>
        <p:spPr>
          <a:xfrm>
            <a:off x="5076056" y="239366"/>
            <a:ext cx="3024336" cy="813369"/>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r>
              <a:rPr lang="fa-IR" sz="2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cs typeface="B Nazanin" pitchFamily="2" charset="-78"/>
              </a:rPr>
              <a:t>اصول شش گانه برنامه:</a:t>
            </a:r>
            <a:endParaRPr lang="fa-IR" sz="2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48628"/>
            <a:ext cx="3384376" cy="2964347"/>
          </a:xfrm>
          <a:prstGeom prst="rect">
            <a:avLst/>
          </a:prstGeom>
          <a:ln>
            <a:noFill/>
          </a:ln>
          <a:effectLst>
            <a:softEdge rad="112500"/>
          </a:effectLst>
        </p:spPr>
      </p:pic>
      <p:sp>
        <p:nvSpPr>
          <p:cNvPr id="6" name="Title 1"/>
          <p:cNvSpPr txBox="1">
            <a:spLocks/>
          </p:cNvSpPr>
          <p:nvPr/>
        </p:nvSpPr>
        <p:spPr>
          <a:xfrm>
            <a:off x="215347" y="6309320"/>
            <a:ext cx="4356653" cy="288032"/>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www.thqi.org</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918252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023657">
            <a:off x="311585" y="1287766"/>
            <a:ext cx="2512878" cy="53042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WHO???</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691680" y="1628800"/>
            <a:ext cx="6777317" cy="4248472"/>
          </a:xfrm>
        </p:spPr>
        <p:txBody>
          <a:bodyPr>
            <a:normAutofit/>
          </a:bodyPr>
          <a:lstStyle/>
          <a:p>
            <a:pPr>
              <a:lnSpc>
                <a:spcPct val="150000"/>
              </a:lnSpc>
            </a:pP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 مديران </a:t>
            </a:r>
            <a:r>
              <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اجرايي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Executive Staff           </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endParaRPr>
          </a:p>
          <a:p>
            <a:pPr>
              <a:lnSpc>
                <a:spcPct val="150000"/>
              </a:lnSpc>
            </a:pPr>
            <a:r>
              <a:rPr lang="fa-IR" dirty="0" smtClean="0">
                <a:cs typeface="B Nazanin" pitchFamily="2" charset="-78"/>
              </a:rPr>
              <a:t>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قهرمانان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Champion                  </a:t>
            </a:r>
          </a:p>
          <a:p>
            <a:pPr>
              <a:lnSpc>
                <a:spcPct val="150000"/>
              </a:lnSpc>
            </a:pPr>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كمر </a:t>
            </a:r>
            <a:r>
              <a:rPr lang="fa-I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بند مشكي ارشد </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Master </a:t>
            </a:r>
            <a: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Black </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Belt</a:t>
            </a:r>
            <a: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 </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    </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endParaRPr>
          </a:p>
          <a:p>
            <a:pPr>
              <a:lnSpc>
                <a:spcPct val="150000"/>
              </a:lnSpc>
            </a:pPr>
            <a:r>
              <a:rPr lang="fa-IR" dirty="0" smtClean="0">
                <a:cs typeface="B Nazanin" pitchFamily="2" charset="-78"/>
              </a:rPr>
              <a:t> </a:t>
            </a:r>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كمر </a:t>
            </a:r>
            <a:r>
              <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بند </a:t>
            </a:r>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مشكي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Black Belt   </a:t>
            </a:r>
            <a:r>
              <a:rPr lang="en-US" dirty="0" smtClean="0">
                <a:cs typeface="B Nazanin" pitchFamily="2" charset="-78"/>
              </a:rPr>
              <a:t>       </a:t>
            </a:r>
          </a:p>
          <a:p>
            <a:pPr>
              <a:lnSpc>
                <a:spcPct val="150000"/>
              </a:lnSpc>
            </a:pPr>
            <a:r>
              <a:rPr lang="fa-IR" sz="2800" dirty="0" smtClean="0">
                <a:cs typeface="B Nazanin" pitchFamily="2" charset="-78"/>
              </a:rPr>
              <a:t> </a:t>
            </a: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كمر </a:t>
            </a:r>
            <a:r>
              <a:rPr lang="fa-I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بند سبز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Green Belt             </a:t>
            </a:r>
          </a:p>
          <a:p>
            <a:pPr>
              <a:lnSpc>
                <a:spcPct val="150000"/>
              </a:lnSpc>
            </a:pP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پرسنل ‌</a:t>
            </a: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 </a:t>
            </a: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Team Members               </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endParaRPr>
          </a:p>
        </p:txBody>
      </p:sp>
      <p:sp>
        <p:nvSpPr>
          <p:cNvPr id="4" name="Title 1"/>
          <p:cNvSpPr txBox="1">
            <a:spLocks/>
          </p:cNvSpPr>
          <p:nvPr/>
        </p:nvSpPr>
        <p:spPr>
          <a:xfrm>
            <a:off x="3203848" y="692696"/>
            <a:ext cx="5081018" cy="530425"/>
          </a:xfrm>
          <a:prstGeom prst="rect">
            <a:avLst/>
          </a:prstGeom>
        </p:spPr>
        <p:txBody>
          <a:bodyPr vert="horz" lIns="91440" tIns="45720" rIns="91440" bIns="45720" rtlCol="0" anchor="b">
            <a:normAutofit fontScale="52500" lnSpcReduction="2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چه کسانی تیم 6سیگما را می سازند؟!</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7056212" y="0"/>
            <a:ext cx="1133645"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800" b="1" cap="none" spc="0" dirty="0" smtClean="0">
                <a:ln/>
                <a:solidFill>
                  <a:schemeClr val="accent3"/>
                </a:solidFill>
                <a:effectLst/>
                <a:cs typeface="B Nazanin" pitchFamily="2" charset="-78"/>
              </a:rPr>
              <a:t>ساختار:</a:t>
            </a:r>
            <a:endParaRPr lang="fa-IR" sz="2800" b="1" cap="none" spc="0" dirty="0">
              <a:ln/>
              <a:solidFill>
                <a:schemeClr val="accent3"/>
              </a:solidFill>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5950" y="2924944"/>
            <a:ext cx="1857847"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09537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170" y="476672"/>
            <a:ext cx="5854117" cy="5544616"/>
          </a:xfrm>
        </p:spPr>
        <p:txBody>
          <a:bodyPr>
            <a:noAutofit/>
          </a:bodyPr>
          <a:lstStyle/>
          <a:p>
            <a:pPr marL="114300" indent="0" algn="just">
              <a:lnSpc>
                <a:spcPct val="170000"/>
              </a:lnSpc>
              <a:buNone/>
            </a:pPr>
            <a:r>
              <a:rPr lang="fa-I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مديران اجرایی: </a:t>
            </a:r>
            <a:r>
              <a:rPr lang="fa-IR" sz="2000" b="1" dirty="0">
                <a:cs typeface="B Nazanin" pitchFamily="2" charset="-78"/>
              </a:rPr>
              <a:t>مدير يا مديران ارشد، مسئول تعريف شش سيگما در سازمان هستند. مسئوليت های اصلی آنها هدف گذاری در سطح شرکت در راستای استراتژی های کسب و کار، تعيين نحوه و چگونگی کسب مزيت در تحقق نتايج پروژه ها </a:t>
            </a:r>
            <a:r>
              <a:rPr lang="fa-IR" sz="2000" b="1" dirty="0" smtClean="0">
                <a:cs typeface="B Nazanin" pitchFamily="2" charset="-78"/>
              </a:rPr>
              <a:t>است.</a:t>
            </a:r>
          </a:p>
        </p:txBody>
      </p:sp>
      <p:sp>
        <p:nvSpPr>
          <p:cNvPr id="4" name="Rectangle 3"/>
          <p:cNvSpPr/>
          <p:nvPr/>
        </p:nvSpPr>
        <p:spPr>
          <a:xfrm rot="16200000">
            <a:off x="7092644" y="2817802"/>
            <a:ext cx="3456384" cy="646331"/>
          </a:xfrm>
          <a:prstGeom prst="rect">
            <a:avLst/>
          </a:prstGeom>
        </p:spPr>
        <p:txBody>
          <a:bodyPr wrap="square">
            <a:spAutoFit/>
          </a:bodyPr>
          <a:lstStyle/>
          <a:p>
            <a:pPr algn="ct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ساختار شش سيگما</a:t>
            </a:r>
          </a:p>
        </p:txBody>
      </p:sp>
      <p:sp>
        <p:nvSpPr>
          <p:cNvPr id="5" name="Title 1"/>
          <p:cNvSpPr txBox="1">
            <a:spLocks/>
          </p:cNvSpPr>
          <p:nvPr/>
        </p:nvSpPr>
        <p:spPr>
          <a:xfrm>
            <a:off x="215347" y="6309320"/>
            <a:ext cx="5364765" cy="288032"/>
          </a:xfrm>
          <a:prstGeom prst="rect">
            <a:avLst/>
          </a:prstGeom>
        </p:spPr>
        <p:txBody>
          <a:bodyPr vert="horz" lIns="45720" tIns="0" rIns="45720" bIns="0" anchor="b" anchorCtr="0">
            <a:normAutofit fontScale="92500"/>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 translate by </a:t>
            </a:r>
            <a:r>
              <a:rPr lang="en-US" sz="1200" b="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dr</a:t>
            </a:r>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rasoul  nourosana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315" y="2996952"/>
            <a:ext cx="3773487" cy="2474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308635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404664"/>
            <a:ext cx="5112568" cy="2908920"/>
          </a:xfrm>
        </p:spPr>
        <p:txBody>
          <a:bodyPr>
            <a:normAutofit/>
          </a:bodyPr>
          <a:lstStyle/>
          <a:p>
            <a:pPr marL="114300" lvl="0" indent="0" algn="ctr">
              <a:lnSpc>
                <a:spcPct val="170000"/>
              </a:lnSpc>
              <a:buClr>
                <a:srgbClr val="A9A57C"/>
              </a:buClr>
              <a:buNone/>
            </a:pPr>
            <a:r>
              <a:rPr lang="fa-I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قهرمانان: </a:t>
            </a:r>
            <a:r>
              <a:rPr lang="fa-IR" sz="2000" b="1" dirty="0">
                <a:solidFill>
                  <a:srgbClr val="2F2B20"/>
                </a:solidFill>
                <a:cs typeface="B Nazanin" pitchFamily="2" charset="-78"/>
              </a:rPr>
              <a:t>به مديران ارشدی گفته مي شوند که پروژه های شش سيگما را انتخاب و نظارت مي کنند. مسئوليت ايشان اين است که منابع مورد نياز را حاصل کرده، کمک و همراهی سايرين را در صورت لزوم کسب نمايد.</a:t>
            </a:r>
          </a:p>
          <a:p>
            <a:pPr marL="114300" indent="0" algn="ctr">
              <a:buNone/>
            </a:pPr>
            <a:endParaRPr lang="fa-IR" sz="2000" dirty="0"/>
          </a:p>
        </p:txBody>
      </p:sp>
      <p:sp>
        <p:nvSpPr>
          <p:cNvPr id="4" name="Rectangle 3"/>
          <p:cNvSpPr/>
          <p:nvPr/>
        </p:nvSpPr>
        <p:spPr>
          <a:xfrm rot="16200000">
            <a:off x="7092644" y="2817802"/>
            <a:ext cx="3456384" cy="646331"/>
          </a:xfrm>
          <a:prstGeom prst="rect">
            <a:avLst/>
          </a:prstGeom>
        </p:spPr>
        <p:txBody>
          <a:bodyPr wrap="square">
            <a:spAutoFit/>
          </a:bodyPr>
          <a:lstStyle/>
          <a:p>
            <a:pPr algn="ct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ساختار شش سيگما</a:t>
            </a:r>
          </a:p>
        </p:txBody>
      </p:sp>
      <p:sp>
        <p:nvSpPr>
          <p:cNvPr id="5" name="Title 1"/>
          <p:cNvSpPr txBox="1">
            <a:spLocks/>
          </p:cNvSpPr>
          <p:nvPr/>
        </p:nvSpPr>
        <p:spPr>
          <a:xfrm>
            <a:off x="215347" y="6309320"/>
            <a:ext cx="5364765" cy="288032"/>
          </a:xfrm>
          <a:prstGeom prst="rect">
            <a:avLst/>
          </a:prstGeom>
        </p:spPr>
        <p:txBody>
          <a:bodyPr vert="horz" lIns="45720" tIns="0" rIns="45720" bIns="0" anchor="b" anchorCtr="0">
            <a:normAutofit fontScale="92500"/>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 translate by </a:t>
            </a:r>
            <a:r>
              <a:rPr lang="en-US" sz="1200" b="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dr</a:t>
            </a:r>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rasoul  nourosana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2996952"/>
            <a:ext cx="3235781" cy="28452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006534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728" y="588797"/>
            <a:ext cx="5418688" cy="4280363"/>
          </a:xfrm>
        </p:spPr>
        <p:txBody>
          <a:bodyPr>
            <a:normAutofit/>
          </a:bodyPr>
          <a:lstStyle/>
          <a:p>
            <a:pPr marL="114300" lvl="0" indent="0" algn="just">
              <a:lnSpc>
                <a:spcPct val="170000"/>
              </a:lnSpc>
              <a:buClr>
                <a:srgbClr val="A9A57C"/>
              </a:buClr>
              <a:buNone/>
            </a:pPr>
            <a:r>
              <a:rPr lang="fa-I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کمربند مشکی های </a:t>
            </a:r>
            <a:r>
              <a:rPr lang="fa-I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ارشد:</a:t>
            </a:r>
            <a:r>
              <a:rPr lang="fa-IR" sz="2000" b="1" dirty="0">
                <a:cs typeface="B Nazanin" pitchFamily="2" charset="-78"/>
              </a:rPr>
              <a:t>مسئوليت تمام برنامه هاي شش سيگما كه در بخش معيني از سازمان اجرا مي شود به عهده يك كمربند مشكي ارشد مي باشد. ازجمله وظايف اصلي يك كمربند مشكي ارشد ، انتخاب ، آموزش ، سرپرستي و هدايت كمربند مشكي ها و تعريف پروژه هاي بهبود كيفيت ، تصويب پروژه ها و نهايتا بررسي و </a:t>
            </a:r>
            <a:r>
              <a:rPr lang="fa-IR" sz="2000" b="1" dirty="0" smtClean="0">
                <a:cs typeface="B Nazanin" pitchFamily="2" charset="-78"/>
              </a:rPr>
              <a:t>بازنگري نتايج پروژه </a:t>
            </a:r>
            <a:r>
              <a:rPr lang="fa-IR" sz="2000" b="1" dirty="0">
                <a:cs typeface="B Nazanin" pitchFamily="2" charset="-78"/>
              </a:rPr>
              <a:t>هايي است كه خاتمه يافته اند</a:t>
            </a:r>
            <a:r>
              <a:rPr lang="fa-IR" sz="2000" b="1" dirty="0" smtClean="0">
                <a:cs typeface="B Nazanin" pitchFamily="2" charset="-78"/>
              </a:rPr>
              <a:t>.</a:t>
            </a:r>
            <a:endParaRPr lang="fa-IR" sz="1700" b="1" dirty="0">
              <a:solidFill>
                <a:srgbClr val="2F2B20"/>
              </a:solidFill>
              <a:cs typeface="B Nazanin" pitchFamily="2" charset="-78"/>
            </a:endParaRPr>
          </a:p>
        </p:txBody>
      </p:sp>
      <p:sp>
        <p:nvSpPr>
          <p:cNvPr id="4" name="Rectangle 3"/>
          <p:cNvSpPr/>
          <p:nvPr/>
        </p:nvSpPr>
        <p:spPr>
          <a:xfrm rot="16200000">
            <a:off x="7092644" y="2817802"/>
            <a:ext cx="3456384" cy="646331"/>
          </a:xfrm>
          <a:prstGeom prst="rect">
            <a:avLst/>
          </a:prstGeom>
        </p:spPr>
        <p:txBody>
          <a:bodyPr wrap="square">
            <a:spAutoFit/>
          </a:bodyPr>
          <a:lstStyle/>
          <a:p>
            <a:pPr algn="ct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ساختار شش سيگما</a:t>
            </a:r>
          </a:p>
        </p:txBody>
      </p:sp>
      <p:sp>
        <p:nvSpPr>
          <p:cNvPr id="5" name="Title 1"/>
          <p:cNvSpPr txBox="1">
            <a:spLocks/>
          </p:cNvSpPr>
          <p:nvPr/>
        </p:nvSpPr>
        <p:spPr>
          <a:xfrm>
            <a:off x="215347" y="6309320"/>
            <a:ext cx="5364765" cy="288032"/>
          </a:xfrm>
          <a:prstGeom prst="rect">
            <a:avLst/>
          </a:prstGeom>
        </p:spPr>
        <p:txBody>
          <a:bodyPr vert="horz" lIns="45720" tIns="0" rIns="45720" bIns="0" anchor="b" anchorCtr="0">
            <a:normAutofit fontScale="92500"/>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 translate by </a:t>
            </a:r>
            <a:r>
              <a:rPr lang="en-US" sz="1200" b="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dr</a:t>
            </a:r>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rasoul  nourosana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395407"/>
            <a:ext cx="1822450" cy="20732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2482024"/>
            <a:ext cx="1822450" cy="32058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814074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571184" cy="1972816"/>
          </a:xfrm>
        </p:spPr>
        <p:txBody>
          <a:bodyPr/>
          <a:lstStyle/>
          <a:p>
            <a:pPr marL="114300" lvl="0" indent="0">
              <a:lnSpc>
                <a:spcPct val="170000"/>
              </a:lnSpc>
              <a:buClr>
                <a:srgbClr val="A9A57C"/>
              </a:buClr>
              <a:buNone/>
            </a:pPr>
            <a:r>
              <a:rPr lang="fa-I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کمربند مشکی ها: </a:t>
            </a:r>
            <a:r>
              <a:rPr lang="fa-IR" sz="2000" b="1" dirty="0">
                <a:solidFill>
                  <a:srgbClr val="2F2B20"/>
                </a:solidFill>
                <a:cs typeface="B Nazanin" pitchFamily="2" charset="-78"/>
              </a:rPr>
              <a:t>اين اصطلاح به رهبران گروه مسئول اجرای پروژه های شش سيگما اطلاق مي شود.      </a:t>
            </a:r>
            <a:endParaRPr lang="fa-IR" sz="2000" b="1" dirty="0" smtClean="0">
              <a:solidFill>
                <a:srgbClr val="2F2B20"/>
              </a:solidFill>
              <a:cs typeface="B Nazanin" pitchFamily="2" charset="-78"/>
            </a:endParaRPr>
          </a:p>
          <a:p>
            <a:pPr marL="114300" lvl="0" indent="0">
              <a:lnSpc>
                <a:spcPct val="170000"/>
              </a:lnSpc>
              <a:buClr>
                <a:srgbClr val="A9A57C"/>
              </a:buClr>
              <a:buNone/>
            </a:pPr>
            <a:r>
              <a:rPr lang="fa-IR" sz="2000" b="1" dirty="0" smtClean="0">
                <a:solidFill>
                  <a:srgbClr val="2F2B20"/>
                </a:solidFill>
                <a:cs typeface="B Nazanin" pitchFamily="2" charset="-78"/>
              </a:rPr>
              <a:t> </a:t>
            </a:r>
            <a:r>
              <a:rPr lang="fa-IR" sz="2000" b="1" dirty="0">
                <a:solidFill>
                  <a:srgbClr val="2F2B20"/>
                </a:solidFill>
                <a:cs typeface="B Nazanin" pitchFamily="2" charset="-78"/>
              </a:rPr>
              <a:t>اين گروه بدليل مهارت های رهبری و ارتباطشان  انتخاب مي شوند.</a:t>
            </a:r>
          </a:p>
          <a:p>
            <a:endParaRPr lang="fa-IR" sz="2000" dirty="0"/>
          </a:p>
        </p:txBody>
      </p:sp>
      <p:sp>
        <p:nvSpPr>
          <p:cNvPr id="4" name="Rectangle 3"/>
          <p:cNvSpPr/>
          <p:nvPr/>
        </p:nvSpPr>
        <p:spPr>
          <a:xfrm rot="16200000">
            <a:off x="7092644" y="2817802"/>
            <a:ext cx="3456384" cy="646331"/>
          </a:xfrm>
          <a:prstGeom prst="rect">
            <a:avLst/>
          </a:prstGeom>
        </p:spPr>
        <p:txBody>
          <a:bodyPr wrap="square">
            <a:spAutoFit/>
          </a:bodyPr>
          <a:lstStyle/>
          <a:p>
            <a:pPr algn="ct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ساختار شش سيگما</a:t>
            </a:r>
          </a:p>
        </p:txBody>
      </p:sp>
      <p:sp>
        <p:nvSpPr>
          <p:cNvPr id="5" name="Title 1"/>
          <p:cNvSpPr txBox="1">
            <a:spLocks/>
          </p:cNvSpPr>
          <p:nvPr/>
        </p:nvSpPr>
        <p:spPr>
          <a:xfrm>
            <a:off x="215347" y="6309320"/>
            <a:ext cx="5364765" cy="288032"/>
          </a:xfrm>
          <a:prstGeom prst="rect">
            <a:avLst/>
          </a:prstGeom>
        </p:spPr>
        <p:txBody>
          <a:bodyPr vert="horz" lIns="45720" tIns="0" rIns="45720" bIns="0" anchor="b" anchorCtr="0">
            <a:normAutofit fontScale="92500"/>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 translate by </a:t>
            </a:r>
            <a:r>
              <a:rPr lang="en-US" sz="1200" b="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dr</a:t>
            </a:r>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rasoul  nourosana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6" name="Picture 4" descr="karate-a.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2996952"/>
            <a:ext cx="3643313" cy="273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55388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331968" cy="1728192"/>
          </a:xfrm>
        </p:spPr>
        <p:txBody>
          <a:bodyPr/>
          <a:lstStyle/>
          <a:p>
            <a:pPr marL="114300" lvl="0" indent="0">
              <a:lnSpc>
                <a:spcPct val="170000"/>
              </a:lnSpc>
              <a:buClr>
                <a:srgbClr val="A9A57C"/>
              </a:buClr>
              <a:buNone/>
            </a:pPr>
            <a:r>
              <a:rPr lang="fa-I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کمربند سبزها: </a:t>
            </a:r>
            <a:r>
              <a:rPr lang="fa-IR" sz="2000" b="1" dirty="0" smtClean="0">
                <a:solidFill>
                  <a:srgbClr val="2F2B20"/>
                </a:solidFill>
                <a:cs typeface="B Nazanin" pitchFamily="2" charset="-78"/>
              </a:rPr>
              <a:t>كساني </a:t>
            </a:r>
            <a:r>
              <a:rPr lang="fa-IR" sz="2000" b="1" dirty="0">
                <a:solidFill>
                  <a:srgbClr val="2F2B20"/>
                </a:solidFill>
                <a:cs typeface="B Nazanin" pitchFamily="2" charset="-78"/>
              </a:rPr>
              <a:t>هستند كه به صورت پاره وقت در برنامه هاي شش سيگما شركت كرده و در حقيقت به صورت عملي تحت نظارت يك كمربند مشكي آموزش مي بينند و تجربه كسب مي كنند. </a:t>
            </a:r>
            <a:endParaRPr lang="fa-IR" dirty="0"/>
          </a:p>
        </p:txBody>
      </p:sp>
      <p:sp>
        <p:nvSpPr>
          <p:cNvPr id="4" name="Rectangle 3"/>
          <p:cNvSpPr/>
          <p:nvPr/>
        </p:nvSpPr>
        <p:spPr>
          <a:xfrm rot="16200000">
            <a:off x="7092644" y="2817802"/>
            <a:ext cx="3456384" cy="646331"/>
          </a:xfrm>
          <a:prstGeom prst="rect">
            <a:avLst/>
          </a:prstGeom>
        </p:spPr>
        <p:txBody>
          <a:bodyPr wrap="square">
            <a:spAutoFit/>
          </a:bodyPr>
          <a:lstStyle/>
          <a:p>
            <a:pPr algn="ct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ساختار شش سيگما</a:t>
            </a:r>
          </a:p>
        </p:txBody>
      </p:sp>
      <p:sp>
        <p:nvSpPr>
          <p:cNvPr id="5" name="Title 1"/>
          <p:cNvSpPr txBox="1">
            <a:spLocks/>
          </p:cNvSpPr>
          <p:nvPr/>
        </p:nvSpPr>
        <p:spPr>
          <a:xfrm>
            <a:off x="215347" y="6309320"/>
            <a:ext cx="5364765" cy="288032"/>
          </a:xfrm>
          <a:prstGeom prst="rect">
            <a:avLst/>
          </a:prstGeom>
        </p:spPr>
        <p:txBody>
          <a:bodyPr vert="horz" lIns="45720" tIns="0" rIns="45720" bIns="0" anchor="b" anchorCtr="0">
            <a:normAutofit fontScale="92500"/>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 translate by </a:t>
            </a:r>
            <a:r>
              <a:rPr lang="en-US" sz="1200" b="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dr</a:t>
            </a:r>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rasoul  nourosana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6" name="Picture 3" descr="untitled.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852936"/>
            <a:ext cx="3786187" cy="30845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612430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7620000" cy="1900808"/>
          </a:xfrm>
        </p:spPr>
        <p:txBody>
          <a:bodyPr/>
          <a:lstStyle/>
          <a:p>
            <a:pPr marL="114300" lvl="0" indent="0">
              <a:lnSpc>
                <a:spcPct val="170000"/>
              </a:lnSpc>
              <a:buClr>
                <a:srgbClr val="A9A57C"/>
              </a:buClr>
              <a:buNone/>
            </a:pPr>
            <a:r>
              <a:rPr lang="fa-I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پرسنل: </a:t>
            </a:r>
            <a:r>
              <a:rPr lang="fa-IR" sz="2000" b="1" dirty="0">
                <a:solidFill>
                  <a:srgbClr val="2F2B20"/>
                </a:solidFill>
                <a:cs typeface="B Nazanin" pitchFamily="2" charset="-78"/>
              </a:rPr>
              <a:t>افرادی که برنامه های مشخص تعريف شده بهبود را به صورت عملياتی اجرا يا نظارت مي کنند.</a:t>
            </a:r>
          </a:p>
          <a:p>
            <a:endParaRPr lang="fa-IR" dirty="0"/>
          </a:p>
        </p:txBody>
      </p:sp>
      <p:sp>
        <p:nvSpPr>
          <p:cNvPr id="4" name="Rectangle 3"/>
          <p:cNvSpPr/>
          <p:nvPr/>
        </p:nvSpPr>
        <p:spPr>
          <a:xfrm rot="16200000">
            <a:off x="7092644" y="2817802"/>
            <a:ext cx="3456384" cy="646331"/>
          </a:xfrm>
          <a:prstGeom prst="rect">
            <a:avLst/>
          </a:prstGeom>
        </p:spPr>
        <p:txBody>
          <a:bodyPr wrap="square">
            <a:spAutoFit/>
          </a:bodyPr>
          <a:lstStyle/>
          <a:p>
            <a:pPr algn="ct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ساختار شش سيگما</a:t>
            </a:r>
          </a:p>
        </p:txBody>
      </p:sp>
      <p:sp>
        <p:nvSpPr>
          <p:cNvPr id="5" name="Title 1"/>
          <p:cNvSpPr txBox="1">
            <a:spLocks/>
          </p:cNvSpPr>
          <p:nvPr/>
        </p:nvSpPr>
        <p:spPr>
          <a:xfrm>
            <a:off x="215347" y="6309320"/>
            <a:ext cx="5364765" cy="288032"/>
          </a:xfrm>
          <a:prstGeom prst="rect">
            <a:avLst/>
          </a:prstGeom>
        </p:spPr>
        <p:txBody>
          <a:bodyPr vert="horz" lIns="45720" tIns="0" rIns="45720" bIns="0" anchor="b" anchorCtr="0">
            <a:normAutofit fontScale="92500"/>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Source: six sigma,samuel  e  Windsor translate by </a:t>
            </a:r>
            <a:r>
              <a:rPr lang="en-US" sz="1200" b="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dr</a:t>
            </a:r>
            <a:r>
              <a:rPr lang="en-US" sz="12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rasoul  nourosana</a:t>
            </a:r>
            <a:endParaRPr lang="fa-IR" sz="12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6" name="Picture 6" descr="pic_consult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2132856"/>
            <a:ext cx="4248150" cy="3398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657334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609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مزاياي استفاده از شش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سيگما:</a:t>
            </a: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sp>
        <p:nvSpPr>
          <p:cNvPr id="3" name="Content Placeholder 2"/>
          <p:cNvSpPr>
            <a:spLocks noGrp="1"/>
          </p:cNvSpPr>
          <p:nvPr>
            <p:ph idx="1"/>
          </p:nvPr>
        </p:nvSpPr>
        <p:spPr>
          <a:xfrm>
            <a:off x="1403648" y="1340768"/>
            <a:ext cx="7282056" cy="4800600"/>
          </a:xfrm>
        </p:spPr>
        <p:txBody>
          <a:bodyPr>
            <a:normAutofit lnSpcReduction="10000"/>
          </a:bodyPr>
          <a:lstStyle/>
          <a:p>
            <a:pPr>
              <a:lnSpc>
                <a:spcPct val="150000"/>
              </a:lnSpc>
              <a:buFont typeface="Wingdings" pitchFamily="2" charset="2"/>
              <a:buChar char="Ø"/>
            </a:pP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بهبود رضايت </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مشتري</a:t>
            </a: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                                                                                     </a:t>
            </a:r>
            <a:r>
              <a:rPr lang="fa-IR" sz="2000" dirty="0" smtClean="0">
                <a:ln w="10160">
                  <a:solidFill>
                    <a:schemeClr val="accent1"/>
                  </a:solidFill>
                  <a:prstDash val="solid"/>
                </a:ln>
                <a:solidFill>
                  <a:srgbClr val="FF0000"/>
                </a:solidFill>
                <a:cs typeface="B Nazanin" pitchFamily="2" charset="-78"/>
              </a:rPr>
              <a:t>حصول </a:t>
            </a:r>
            <a:r>
              <a:rPr lang="fa-IR" sz="2000" dirty="0">
                <a:ln w="10160">
                  <a:solidFill>
                    <a:schemeClr val="accent1"/>
                  </a:solidFill>
                  <a:prstDash val="solid"/>
                </a:ln>
                <a:solidFill>
                  <a:srgbClr val="FF0000"/>
                </a:solidFill>
                <a:cs typeface="B Nazanin" pitchFamily="2" charset="-78"/>
              </a:rPr>
              <a:t>اطمينان از اينكه محصولات و </a:t>
            </a:r>
            <a:r>
              <a:rPr lang="fa-IR" sz="2000" dirty="0" smtClean="0">
                <a:ln w="10160">
                  <a:solidFill>
                    <a:schemeClr val="accent1"/>
                  </a:solidFill>
                  <a:prstDash val="solid"/>
                </a:ln>
                <a:solidFill>
                  <a:srgbClr val="FF0000"/>
                </a:solidFill>
                <a:cs typeface="B Nazanin" pitchFamily="2" charset="-78"/>
              </a:rPr>
              <a:t>خدمات،خواسته </a:t>
            </a:r>
            <a:r>
              <a:rPr lang="fa-IR" sz="2000" dirty="0">
                <a:ln w="10160">
                  <a:solidFill>
                    <a:schemeClr val="accent1"/>
                  </a:solidFill>
                  <a:prstDash val="solid"/>
                </a:ln>
                <a:solidFill>
                  <a:srgbClr val="FF0000"/>
                </a:solidFill>
                <a:cs typeface="B Nazanin" pitchFamily="2" charset="-78"/>
              </a:rPr>
              <a:t>هاي مشتري را بر آورده مي سازد.</a:t>
            </a:r>
          </a:p>
          <a:p>
            <a:pPr>
              <a:lnSpc>
                <a:spcPct val="150000"/>
              </a:lnSpc>
              <a:buFont typeface="Wingdings" pitchFamily="2" charset="2"/>
              <a:buChar char="Ø"/>
            </a:pP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بهبود كيفيت و كارايي محصولات و كاهش هزينه </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ها</a:t>
            </a: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                                         </a:t>
            </a:r>
            <a:r>
              <a:rPr lang="fa-IR" sz="2000" dirty="0" smtClean="0">
                <a:ln w="10160">
                  <a:solidFill>
                    <a:schemeClr val="accent1"/>
                  </a:solidFill>
                  <a:prstDash val="solid"/>
                </a:ln>
                <a:solidFill>
                  <a:srgbClr val="FFFFFF"/>
                </a:solidFill>
                <a:cs typeface="B Nazanin" pitchFamily="2" charset="-78"/>
              </a:rPr>
              <a:t>كاهش </a:t>
            </a:r>
            <a:r>
              <a:rPr lang="fa-IR" sz="2000" dirty="0">
                <a:ln w="10160">
                  <a:solidFill>
                    <a:schemeClr val="accent1"/>
                  </a:solidFill>
                  <a:prstDash val="solid"/>
                </a:ln>
                <a:solidFill>
                  <a:srgbClr val="FFFFFF"/>
                </a:solidFill>
                <a:cs typeface="B Nazanin" pitchFamily="2" charset="-78"/>
              </a:rPr>
              <a:t>ضايعات ،معايب و نوسانات فرايند و صرفه جويي هاي مالي.</a:t>
            </a:r>
          </a:p>
          <a:p>
            <a:pPr>
              <a:lnSpc>
                <a:spcPct val="150000"/>
              </a:lnSpc>
              <a:buFont typeface="Wingdings" pitchFamily="2" charset="2"/>
              <a:buChar char="Ø"/>
            </a:pP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حفظ زير ساخت </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ها</a:t>
            </a: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 </a:t>
            </a:r>
            <a:r>
              <a:rPr lang="fa-IR" sz="2400" dirty="0" smtClean="0">
                <a:ln w="10160">
                  <a:solidFill>
                    <a:schemeClr val="accent1"/>
                  </a:solidFill>
                  <a:prstDash val="solid"/>
                </a:ln>
                <a:solidFill>
                  <a:srgbClr val="FFFFFF"/>
                </a:solidFill>
                <a:cs typeface="B Nazanin" pitchFamily="2" charset="-78"/>
              </a:rPr>
              <a:t>تعريف </a:t>
            </a:r>
            <a:r>
              <a:rPr lang="fa-IR" sz="2400" dirty="0">
                <a:ln w="10160">
                  <a:solidFill>
                    <a:schemeClr val="accent1"/>
                  </a:solidFill>
                  <a:prstDash val="solid"/>
                </a:ln>
                <a:solidFill>
                  <a:srgbClr val="FFFFFF"/>
                </a:solidFill>
                <a:cs typeface="B Nazanin" pitchFamily="2" charset="-78"/>
              </a:rPr>
              <a:t>نقشه ها وظايف و مسوليتها</a:t>
            </a:r>
          </a:p>
          <a:p>
            <a:pPr>
              <a:lnSpc>
                <a:spcPct val="150000"/>
              </a:lnSpc>
              <a:buFont typeface="Wingdings" pitchFamily="2" charset="2"/>
              <a:buChar char="Ø"/>
            </a:pP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ايجاد وجوه مشترك به زبان ابزار و نرم افزار </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ها،متدولوژي.</a:t>
            </a:r>
            <a:endPar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endParaRPr>
          </a:p>
          <a:p>
            <a:pPr>
              <a:lnSpc>
                <a:spcPct val="150000"/>
              </a:lnSpc>
              <a:buFont typeface="Wingdings" pitchFamily="2" charset="2"/>
              <a:buChar char="Ø"/>
            </a:pPr>
            <a:r>
              <a:rPr lang="fa-IR" sz="20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شش سيگما هزينه ها را 50 درصد يا بيشتر به واسطه يك خود سرمايه گذاري جهت رسيدن به بهبود كاهش مي دهد.</a:t>
            </a:r>
          </a:p>
          <a:p>
            <a:pPr>
              <a:lnSpc>
                <a:spcPct val="150000"/>
              </a:lnSpc>
              <a:buFont typeface="Wingdings" pitchFamily="2" charset="2"/>
              <a:buChar char="Ø"/>
            </a:pPr>
            <a:r>
              <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شش سيگما رشته بيهودگي را كاهش مي دهد (تفكر ناب</a:t>
            </a:r>
            <a:r>
              <a:rPr lang="fa-IR" sz="24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rPr>
              <a:t>).</a:t>
            </a:r>
            <a:endParaRPr lang="fa-IR" sz="2400" dirty="0">
              <a:ln w="10160">
                <a:solidFill>
                  <a:schemeClr val="accent1"/>
                </a:solidFill>
                <a:prstDash val="solid"/>
              </a:ln>
              <a:solidFill>
                <a:srgbClr val="FFFFFF"/>
              </a:solidFill>
              <a:effectLst>
                <a:outerShdw blurRad="38100" dist="32000" dir="5400000" algn="tl">
                  <a:srgbClr val="000000">
                    <a:alpha val="30000"/>
                  </a:srgbClr>
                </a:outerShdw>
              </a:effectLst>
              <a:cs typeface="B Nazanin" pitchFamily="2" charset="-78"/>
            </a:endParaRPr>
          </a:p>
        </p:txBody>
      </p:sp>
      <p:sp>
        <p:nvSpPr>
          <p:cNvPr id="4" name="Rectangle 3"/>
          <p:cNvSpPr/>
          <p:nvPr/>
        </p:nvSpPr>
        <p:spPr>
          <a:xfrm rot="16200000">
            <a:off x="-2133000" y="3332185"/>
            <a:ext cx="5308595" cy="461665"/>
          </a:xfrm>
          <a:prstGeom prst="rect">
            <a:avLst/>
          </a:prstGeom>
        </p:spPr>
        <p:txBody>
          <a:bodyPr wrap="square">
            <a:spAutoFit/>
          </a:bodyPr>
          <a:lstStyle/>
          <a:p>
            <a:pPr algn="ctr"/>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شش سيگما يك‌ ضرورت‌ است و نه‌ یک انتخاب‌</a:t>
            </a: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44905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484784"/>
            <a:ext cx="7128792" cy="4680520"/>
          </a:xfrm>
        </p:spPr>
        <p:txBody>
          <a:bodyPr>
            <a:normAutofit/>
          </a:bodyPr>
          <a:lstStyle/>
          <a:p>
            <a:pPr>
              <a:lnSpc>
                <a:spcPct val="150000"/>
              </a:lnSpc>
            </a:pPr>
            <a:r>
              <a:rPr lang="fa-IR" dirty="0">
                <a:cs typeface="B Nazanin" pitchFamily="2" charset="-78"/>
              </a:rPr>
              <a:t>سيگما (</a:t>
            </a:r>
            <a:r>
              <a:rPr lang="el-GR" dirty="0" smtClean="0">
                <a:cs typeface="B Nazanin" pitchFamily="2" charset="-78"/>
              </a:rPr>
              <a:t>σ</a:t>
            </a:r>
            <a:r>
              <a:rPr lang="fa-IR" dirty="0" smtClean="0">
                <a:cs typeface="B Nazanin" pitchFamily="2" charset="-78"/>
              </a:rPr>
              <a:t>) حرف </a:t>
            </a:r>
            <a:r>
              <a:rPr lang="fa-IR" dirty="0">
                <a:cs typeface="B Nazanin" pitchFamily="2" charset="-78"/>
              </a:rPr>
              <a:t>هيجدهم از حروف الفباي يوناني و </a:t>
            </a:r>
            <a:r>
              <a:rPr lang="fa-IR" dirty="0" smtClean="0">
                <a:cs typeface="B Nazanin" pitchFamily="2" charset="-78"/>
              </a:rPr>
              <a:t>در علم آمار از شاخص هاي </a:t>
            </a:r>
            <a:r>
              <a:rPr lang="fa-IR" dirty="0">
                <a:cs typeface="B Nazanin" pitchFamily="2" charset="-78"/>
              </a:rPr>
              <a:t>مهم پراكندگي به نام </a:t>
            </a:r>
            <a:r>
              <a:rPr lang="fa-IR" dirty="0">
                <a:effectLst>
                  <a:outerShdw blurRad="38100" dist="38100" dir="2700000" algn="tl">
                    <a:srgbClr val="000000">
                      <a:alpha val="43137"/>
                    </a:srgbClr>
                  </a:outerShdw>
                </a:effectLst>
                <a:cs typeface="B Nazanin" pitchFamily="2" charset="-78"/>
              </a:rPr>
              <a:t>انحراف معيار </a:t>
            </a:r>
            <a:r>
              <a:rPr lang="fa-IR" dirty="0">
                <a:cs typeface="B Nazanin" pitchFamily="2" charset="-78"/>
              </a:rPr>
              <a:t>و در واقع مقياسي براي سنجش </a:t>
            </a:r>
            <a:r>
              <a:rPr lang="fa-IR" dirty="0" smtClean="0">
                <a:cs typeface="B Nazanin" pitchFamily="2" charset="-78"/>
              </a:rPr>
              <a:t>انحرافات </a:t>
            </a:r>
            <a:r>
              <a:rPr lang="fa-IR" dirty="0">
                <a:cs typeface="B Nazanin" pitchFamily="2" charset="-78"/>
              </a:rPr>
              <a:t>است. </a:t>
            </a:r>
          </a:p>
          <a:p>
            <a:pPr>
              <a:lnSpc>
                <a:spcPct val="150000"/>
              </a:lnSpc>
            </a:pPr>
            <a:r>
              <a:rPr lang="fa-IR" dirty="0">
                <a:cs typeface="B Nazanin" pitchFamily="2" charset="-78"/>
              </a:rPr>
              <a:t>سيگما بيانگر آن است كه يك فرآيند چه اندازه از </a:t>
            </a:r>
            <a:r>
              <a:rPr lang="fa-IR" dirty="0">
                <a:effectLst>
                  <a:outerShdw blurRad="38100" dist="38100" dir="2700000" algn="tl">
                    <a:srgbClr val="000000">
                      <a:alpha val="43137"/>
                    </a:srgbClr>
                  </a:outerShdw>
                </a:effectLst>
                <a:cs typeface="B Nazanin" pitchFamily="2" charset="-78"/>
              </a:rPr>
              <a:t>حالت مطلوب </a:t>
            </a:r>
            <a:r>
              <a:rPr lang="fa-IR" dirty="0">
                <a:cs typeface="B Nazanin" pitchFamily="2" charset="-78"/>
              </a:rPr>
              <a:t>خود </a:t>
            </a:r>
            <a:r>
              <a:rPr lang="fa-IR" dirty="0">
                <a:effectLst>
                  <a:outerShdw blurRad="38100" dist="38100" dir="2700000" algn="tl">
                    <a:srgbClr val="000000">
                      <a:alpha val="43137"/>
                    </a:srgbClr>
                  </a:outerShdw>
                </a:effectLst>
                <a:cs typeface="B Nazanin" pitchFamily="2" charset="-78"/>
              </a:rPr>
              <a:t>منحرف</a:t>
            </a:r>
            <a:r>
              <a:rPr lang="fa-IR" dirty="0">
                <a:cs typeface="B Nazanin" pitchFamily="2" charset="-78"/>
              </a:rPr>
              <a:t> شده </a:t>
            </a:r>
            <a:r>
              <a:rPr lang="fa-IR" dirty="0" smtClean="0">
                <a:cs typeface="B Nazanin" pitchFamily="2" charset="-78"/>
              </a:rPr>
              <a:t>است و</a:t>
            </a:r>
            <a:r>
              <a:rPr lang="fa-IR" dirty="0">
                <a:cs typeface="B Nazanin" pitchFamily="2" charset="-78"/>
              </a:rPr>
              <a:t>سيستمي ‌است که تعيين مي‌کند کجا قرار گرفته‌ايم ، دوست داريم کجا باشيم ، چگونه به آن مقصد خواهيم رسيد و چگونه در طول راه پيشرفت خواهيم </a:t>
            </a:r>
            <a:r>
              <a:rPr lang="fa-IR" dirty="0" smtClean="0">
                <a:cs typeface="B Nazanin" pitchFamily="2" charset="-78"/>
              </a:rPr>
              <a:t>‌نمود.</a:t>
            </a:r>
          </a:p>
          <a:p>
            <a:pPr>
              <a:lnSpc>
                <a:spcPct val="150000"/>
              </a:lnSpc>
            </a:pPr>
            <a:r>
              <a:rPr lang="fa-IR" dirty="0" smtClean="0">
                <a:cs typeface="B Nazanin" pitchFamily="2" charset="-78"/>
              </a:rPr>
              <a:t>همچنين </a:t>
            </a:r>
            <a:r>
              <a:rPr lang="fa-IR" dirty="0">
                <a:cs typeface="B Nazanin" pitchFamily="2" charset="-78"/>
              </a:rPr>
              <a:t>يك</a:t>
            </a:r>
            <a:r>
              <a:rPr lang="fa-IR" dirty="0">
                <a:effectLst>
                  <a:outerShdw blurRad="38100" dist="38100" dir="2700000" algn="tl">
                    <a:srgbClr val="000000">
                      <a:alpha val="43137"/>
                    </a:srgbClr>
                  </a:outerShdw>
                </a:effectLst>
                <a:cs typeface="B Nazanin" pitchFamily="2" charset="-78"/>
              </a:rPr>
              <a:t> </a:t>
            </a:r>
            <a:r>
              <a:rPr lang="fa-IR" b="1" dirty="0">
                <a:effectLst>
                  <a:outerShdw blurRad="38100" dist="38100" dir="2700000" algn="tl">
                    <a:srgbClr val="000000">
                      <a:alpha val="43137"/>
                    </a:srgbClr>
                  </a:outerShdw>
                </a:effectLst>
                <a:cs typeface="B Nazanin" pitchFamily="2" charset="-78"/>
              </a:rPr>
              <a:t>فلسفه</a:t>
            </a:r>
            <a:r>
              <a:rPr lang="fa-IR" dirty="0">
                <a:effectLst>
                  <a:outerShdw blurRad="38100" dist="38100" dir="2700000" algn="tl">
                    <a:srgbClr val="000000">
                      <a:alpha val="43137"/>
                    </a:srgbClr>
                  </a:outerShdw>
                </a:effectLst>
                <a:cs typeface="B Nazanin" pitchFamily="2" charset="-78"/>
              </a:rPr>
              <a:t> </a:t>
            </a:r>
            <a:r>
              <a:rPr lang="fa-IR" dirty="0">
                <a:cs typeface="B Nazanin" pitchFamily="2" charset="-78"/>
              </a:rPr>
              <a:t>مديريتي است كه برروي حذف نقص ها از طريق عملكرد تمركز </a:t>
            </a:r>
            <a:r>
              <a:rPr lang="fa-IR" dirty="0" smtClean="0">
                <a:cs typeface="B Nazanin" pitchFamily="2" charset="-78"/>
              </a:rPr>
              <a:t>و برفهم </a:t>
            </a:r>
            <a:r>
              <a:rPr lang="fa-IR" dirty="0">
                <a:cs typeface="B Nazanin" pitchFamily="2" charset="-78"/>
              </a:rPr>
              <a:t>، اندازه گيري وبهبود فرآيند تاكيد </a:t>
            </a:r>
            <a:r>
              <a:rPr lang="fa-IR" dirty="0" smtClean="0">
                <a:cs typeface="B Nazanin" pitchFamily="2" charset="-78"/>
              </a:rPr>
              <a:t>مي </a:t>
            </a:r>
            <a:r>
              <a:rPr lang="fa-IR" dirty="0">
                <a:cs typeface="B Nazanin" pitchFamily="2" charset="-78"/>
              </a:rPr>
              <a:t>كند.</a:t>
            </a:r>
          </a:p>
        </p:txBody>
      </p:sp>
      <p:sp>
        <p:nvSpPr>
          <p:cNvPr id="4"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سیگما (</a:t>
            </a:r>
            <a: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σ</a:t>
            </a: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kanoon.ir &amp;  www.thqi.org</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754771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3"/>
            <a:ext cx="8229600" cy="5488753"/>
          </a:xfrm>
        </p:spPr>
        <p:txBody>
          <a:bodyPr>
            <a:noAutofit/>
          </a:bodyPr>
          <a:lstStyle/>
          <a:p>
            <a:pPr marL="109728" indent="0" algn="just">
              <a:lnSpc>
                <a:spcPct val="220000"/>
              </a:lnSpc>
              <a:buNone/>
            </a:pPr>
            <a:r>
              <a:rPr lang="fa-IR" sz="2000" b="1" dirty="0">
                <a:cs typeface="B Nazanin" pitchFamily="2" charset="-78"/>
              </a:rPr>
              <a:t>از ابتدای ارائه اصول مديريت کيفيت جامع توسط دکتر ادوارد دمينگ در دهه 1960 همواره محققان علوم کيفيت سعی کرده اند اشکالات اين روش نوين مديريت را رفع کنند تا حداکثر کارآيي حاصل شود. مديريت کيفيت جامع نگرشی است که مديريت بر مبنای آن با مشارکت کليه ی کارکنان، مشتريان و تامين کنندگان به بهبود دائمی کيفيت که در نهايت منجربه جلب رضايت مشتری مي شود، مي پردازد. </a:t>
            </a:r>
            <a:endParaRPr lang="fa-IR" sz="2000" b="1" dirty="0" smtClean="0">
              <a:cs typeface="B Nazanin" pitchFamily="2" charset="-78"/>
            </a:endParaRPr>
          </a:p>
          <a:p>
            <a:pPr marL="109728" indent="0" algn="just">
              <a:lnSpc>
                <a:spcPct val="220000"/>
              </a:lnSpc>
              <a:buNone/>
            </a:pPr>
            <a:r>
              <a:rPr lang="fa-IR" sz="2000" b="1" dirty="0">
                <a:cs typeface="B Nazanin" pitchFamily="2" charset="-78"/>
              </a:rPr>
              <a:t>در بهبود کيفيت، تمامی ابعاد کيفيت مورد توجه قرار مي گيرد که برخی از آنها عبارتند از: دوام، قابليت اطمينان، تحويل به موقع، کارکرد مناسب با نياز، خدمات پس از فروش، همسازی با استاندارد، ايمنی و تاثيرمثبت در جامعه و </a:t>
            </a:r>
            <a:r>
              <a:rPr lang="fa-IR" sz="2000" b="1" dirty="0" smtClean="0">
                <a:cs typeface="B Nazanin" pitchFamily="2" charset="-78"/>
              </a:rPr>
              <a:t>...</a:t>
            </a:r>
            <a:endParaRPr lang="fa-IR" sz="2000" b="1" dirty="0">
              <a:cs typeface="B Nazanin" pitchFamily="2" charset="-78"/>
            </a:endParaRPr>
          </a:p>
        </p:txBody>
      </p:sp>
      <p:sp>
        <p:nvSpPr>
          <p:cNvPr id="2" name="Title 1"/>
          <p:cNvSpPr>
            <a:spLocks noGrp="1"/>
          </p:cNvSpPr>
          <p:nvPr>
            <p:ph type="title"/>
          </p:nvPr>
        </p:nvSpPr>
        <p:spPr>
          <a:xfrm>
            <a:off x="3707904" y="260648"/>
            <a:ext cx="4989240" cy="648072"/>
          </a:xfrm>
        </p:spPr>
        <p:txBody>
          <a:bodyPr>
            <a:normAutofit fontScale="90000"/>
          </a:bodyPr>
          <a:lstStyle/>
          <a:p>
            <a:pPr algn="r"/>
            <a:r>
              <a:rPr lang="fa-I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Nazanin" pitchFamily="2" charset="-78"/>
              </a:rPr>
              <a:t>شش سيگما و مديريت کيفيت </a:t>
            </a:r>
            <a:r>
              <a:rPr lang="fa-IR"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Nazanin" pitchFamily="2" charset="-78"/>
              </a:rPr>
              <a:t>جامع(</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Nazanin" pitchFamily="2" charset="-78"/>
              </a:rPr>
              <a:t>TQM</a:t>
            </a:r>
            <a:r>
              <a:rPr lang="fa-IR"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Nazanin" pitchFamily="2" charset="-78"/>
              </a:rPr>
              <a:t>):</a:t>
            </a:r>
            <a:endParaRPr lang="fa-I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Nazanin" pitchFamily="2" charset="-78"/>
            </a:endParaRPr>
          </a:p>
        </p:txBody>
      </p:sp>
      <p:sp>
        <p:nvSpPr>
          <p:cNvPr id="4" name="Right Arrow 3"/>
          <p:cNvSpPr/>
          <p:nvPr/>
        </p:nvSpPr>
        <p:spPr>
          <a:xfrm rot="10644746">
            <a:off x="467544" y="6381328"/>
            <a:ext cx="720080"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124748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20689"/>
            <a:ext cx="8424936" cy="4968551"/>
          </a:xfrm>
        </p:spPr>
        <p:txBody>
          <a:bodyPr>
            <a:normAutofit/>
          </a:bodyPr>
          <a:lstStyle/>
          <a:p>
            <a:pPr marL="109728" lvl="0" indent="0">
              <a:lnSpc>
                <a:spcPct val="170000"/>
              </a:lnSpc>
              <a:buClr>
                <a:srgbClr val="2DA2BF"/>
              </a:buClr>
              <a:buNone/>
            </a:pPr>
            <a:r>
              <a:rPr lang="fa-IR" sz="2000" b="1" dirty="0">
                <a:solidFill>
                  <a:prstClr val="black"/>
                </a:solidFill>
                <a:cs typeface="B Nazanin" pitchFamily="2" charset="-78"/>
              </a:rPr>
              <a:t>در نگرش </a:t>
            </a:r>
            <a:r>
              <a:rPr lang="en-US" sz="2000" b="1" dirty="0">
                <a:solidFill>
                  <a:prstClr val="black"/>
                </a:solidFill>
                <a:cs typeface="B Nazanin" pitchFamily="2" charset="-78"/>
              </a:rPr>
              <a:t>TQM </a:t>
            </a:r>
            <a:r>
              <a:rPr lang="fa-IR" sz="2000" b="1" dirty="0">
                <a:solidFill>
                  <a:prstClr val="black"/>
                </a:solidFill>
                <a:cs typeface="B Nazanin" pitchFamily="2" charset="-78"/>
              </a:rPr>
              <a:t>توجه اصلی به کيفيت است و رضايت مشتری محور همه تلاشها و فعاليتهای سازمان را تشکيل مي دهد. در اين تفکر ،کيفيت انجام کارها مورد دقت و ارزيابی قرار مي گيرند وکميت در مرتبه ی دوم اهميت است</a:t>
            </a:r>
            <a:r>
              <a:rPr lang="fa-IR" sz="2000" b="1" dirty="0" smtClean="0">
                <a:solidFill>
                  <a:prstClr val="black"/>
                </a:solidFill>
                <a:cs typeface="B Nazanin" pitchFamily="2" charset="-78"/>
              </a:rPr>
              <a:t>.</a:t>
            </a:r>
            <a:endParaRPr lang="fa-IR" sz="2000" b="1" dirty="0" smtClean="0">
              <a:cs typeface="B Nazanin" pitchFamily="2" charset="-78"/>
            </a:endParaRPr>
          </a:p>
          <a:p>
            <a:pPr marL="109728" indent="0" algn="just">
              <a:lnSpc>
                <a:spcPct val="170000"/>
              </a:lnSpc>
              <a:buNone/>
            </a:pPr>
            <a:r>
              <a:rPr lang="fa-IR" sz="2000" b="1" dirty="0" smtClean="0">
                <a:cs typeface="B Nazanin" pitchFamily="2" charset="-78"/>
              </a:rPr>
              <a:t>بهبود </a:t>
            </a:r>
            <a:r>
              <a:rPr lang="fa-IR" sz="2000" b="1" dirty="0">
                <a:cs typeface="B Nazanin" pitchFamily="2" charset="-78"/>
              </a:rPr>
              <a:t>مستمر يکی از صفات </a:t>
            </a:r>
            <a:r>
              <a:rPr lang="fa-IR" sz="2000" b="1" dirty="0" smtClean="0">
                <a:cs typeface="B Nazanin" pitchFamily="2" charset="-78"/>
              </a:rPr>
              <a:t>اساسی</a:t>
            </a:r>
            <a:r>
              <a:rPr lang="en-US" sz="2000" b="1" dirty="0" smtClean="0">
                <a:cs typeface="B Nazanin" pitchFamily="2" charset="-78"/>
              </a:rPr>
              <a:t> TQM </a:t>
            </a:r>
            <a:r>
              <a:rPr lang="en-US" sz="2000" b="1" dirty="0">
                <a:cs typeface="B Nazanin" pitchFamily="2" charset="-78"/>
              </a:rPr>
              <a:t> </a:t>
            </a:r>
            <a:r>
              <a:rPr lang="fa-IR" sz="2000" b="1" dirty="0">
                <a:cs typeface="B Nazanin" pitchFamily="2" charset="-78"/>
              </a:rPr>
              <a:t>است و نمي توان برای آن پايانی متصور شد. تلاشها و فعاليتهای مربوط به اصلاح و بهبود فرآيندها و در نتيجه بهبود کيفيت بايد بطور مستمر انجام پذيرد.</a:t>
            </a:r>
          </a:p>
          <a:p>
            <a:pPr marL="109728" indent="0" algn="just">
              <a:lnSpc>
                <a:spcPct val="170000"/>
              </a:lnSpc>
              <a:buNone/>
            </a:pPr>
            <a:r>
              <a:rPr lang="fa-IR" sz="2000" b="1" dirty="0">
                <a:cs typeface="B Nazanin" pitchFamily="2" charset="-78"/>
              </a:rPr>
              <a:t>در واقع بهبود کيفيت مسابقه ای است که خط پايان ندارد، از اين رو مي گويند  </a:t>
            </a:r>
            <a:r>
              <a:rPr lang="en-US" sz="2000" b="1" dirty="0">
                <a:cs typeface="B Nazanin" pitchFamily="2" charset="-78"/>
              </a:rPr>
              <a:t>TQM </a:t>
            </a:r>
            <a:r>
              <a:rPr lang="fa-IR" sz="2000" b="1" dirty="0">
                <a:cs typeface="B Nazanin" pitchFamily="2" charset="-78"/>
              </a:rPr>
              <a:t>يک سفر است نه يک مقصد. مديريت کيفيت جامع بر پايه يادگيری گروهی و متقابل از طريق ايجاد </a:t>
            </a:r>
            <a:r>
              <a:rPr lang="fa-IR" sz="2000" b="1" dirty="0" smtClean="0">
                <a:cs typeface="B Nazanin" pitchFamily="2" charset="-78"/>
              </a:rPr>
              <a:t>  شبکه </a:t>
            </a:r>
            <a:r>
              <a:rPr lang="fa-IR" sz="2000" b="1" dirty="0">
                <a:cs typeface="B Nazanin" pitchFamily="2" charset="-78"/>
              </a:rPr>
              <a:t>های ارتباطی استوار است. </a:t>
            </a:r>
          </a:p>
        </p:txBody>
      </p:sp>
      <p:sp>
        <p:nvSpPr>
          <p:cNvPr id="4" name="Rectangle 3"/>
          <p:cNvSpPr/>
          <p:nvPr/>
        </p:nvSpPr>
        <p:spPr>
          <a:xfrm>
            <a:off x="1115616" y="5651871"/>
            <a:ext cx="7704856"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Nazanin" pitchFamily="2" charset="-78"/>
              </a:rPr>
              <a:t>کيفيت يک سازمان ، هرگز از کيفيت ذهن هايی که آن سازمان را تشکيل می </a:t>
            </a: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Nazanin" pitchFamily="2" charset="-78"/>
              </a:rPr>
              <a:t>دهند فراتر </a:t>
            </a:r>
            <a:r>
              <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Nazanin" pitchFamily="2" charset="-78"/>
              </a:rPr>
              <a:t>نمي رود. (هارولد آر .مک آليندون)</a:t>
            </a: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834755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260648"/>
            <a:ext cx="7520940" cy="54864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a-IR"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شش سيگما و </a:t>
            </a:r>
            <a:r>
              <a:rPr lang="fa-IR"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مشتری:</a:t>
            </a:r>
            <a:endParaRPr lang="fa-IR"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p:txBody>
      </p:sp>
      <p:sp>
        <p:nvSpPr>
          <p:cNvPr id="2" name="Content Placeholder 1"/>
          <p:cNvSpPr>
            <a:spLocks noGrp="1"/>
          </p:cNvSpPr>
          <p:nvPr>
            <p:ph idx="1"/>
          </p:nvPr>
        </p:nvSpPr>
        <p:spPr>
          <a:xfrm>
            <a:off x="822960" y="908720"/>
            <a:ext cx="7520940" cy="3888432"/>
          </a:xfrm>
        </p:spPr>
        <p:txBody>
          <a:bodyPr>
            <a:normAutofit/>
          </a:bodyPr>
          <a:lstStyle/>
          <a:p>
            <a:pPr algn="just">
              <a:lnSpc>
                <a:spcPct val="200000"/>
              </a:lnSpc>
            </a:pPr>
            <a:r>
              <a:rPr lang="fa-IR" sz="2000" dirty="0">
                <a:cs typeface="B Nazanin" pitchFamily="2" charset="-78"/>
              </a:rPr>
              <a:t>هدف شش سيگما بهبود رضايت مشتری است که دستيابی به اين هدف از راه </a:t>
            </a:r>
            <a:r>
              <a:rPr lang="fa-IR" sz="2000" dirty="0" smtClean="0">
                <a:cs typeface="B Nazanin" pitchFamily="2" charset="-78"/>
              </a:rPr>
              <a:t>کاهش     </a:t>
            </a:r>
            <a:r>
              <a:rPr lang="fa-IR" sz="2000" dirty="0">
                <a:cs typeface="B Nazanin" pitchFamily="2" charset="-78"/>
              </a:rPr>
              <a:t>و از بين بردن ضايعات محصولات </a:t>
            </a:r>
            <a:r>
              <a:rPr lang="fa-IR" sz="2000" dirty="0" smtClean="0">
                <a:cs typeface="B Nazanin" pitchFamily="2" charset="-78"/>
              </a:rPr>
              <a:t>يا خدمات </a:t>
            </a:r>
            <a:r>
              <a:rPr lang="fa-IR" sz="2000" dirty="0">
                <a:cs typeface="B Nazanin" pitchFamily="2" charset="-78"/>
              </a:rPr>
              <a:t>دارای نقص امکان پذير است. رضايت مشتری يک هدف متحرک است زيرا انتظارات مشتری پيوسته در حال تغيير است</a:t>
            </a:r>
            <a:r>
              <a:rPr lang="fa-IR" sz="2000" dirty="0" smtClean="0">
                <a:cs typeface="B Nazanin" pitchFamily="2" charset="-78"/>
              </a:rPr>
              <a:t>.</a:t>
            </a:r>
            <a:endParaRPr lang="fa-IR" sz="2000" dirty="0">
              <a:cs typeface="B Nazanin" pitchFamily="2" charset="-78"/>
            </a:endParaRPr>
          </a:p>
          <a:p>
            <a:pPr algn="just">
              <a:lnSpc>
                <a:spcPct val="200000"/>
              </a:lnSpc>
            </a:pPr>
            <a:r>
              <a:rPr lang="fa-IR" sz="2000" dirty="0">
                <a:solidFill>
                  <a:srgbClr val="FF0000"/>
                </a:solidFill>
                <a:cs typeface="B Nazanin" pitchFamily="2" charset="-78"/>
              </a:rPr>
              <a:t>((ارزش يک مشتری وفادار)) </a:t>
            </a:r>
            <a:r>
              <a:rPr lang="fa-IR" sz="2000" dirty="0">
                <a:cs typeface="B Nazanin" pitchFamily="2" charset="-78"/>
              </a:rPr>
              <a:t>و </a:t>
            </a:r>
            <a:r>
              <a:rPr lang="fa-IR" sz="2000" dirty="0">
                <a:solidFill>
                  <a:srgbClr val="FF0000"/>
                </a:solidFill>
                <a:cs typeface="B Nazanin" pitchFamily="2" charset="-78"/>
              </a:rPr>
              <a:t>((هزينه يک مشتری از دست داده شده)) </a:t>
            </a:r>
            <a:r>
              <a:rPr lang="fa-IR" sz="2000" dirty="0">
                <a:cs typeface="B Nazanin" pitchFamily="2" charset="-78"/>
              </a:rPr>
              <a:t>دو دليلی هستند که ما را وادار به دنبال کردن هدف </a:t>
            </a:r>
            <a:r>
              <a:rPr lang="fa-IR" sz="2000" dirty="0">
                <a:solidFill>
                  <a:srgbClr val="7030A0"/>
                </a:solidFill>
                <a:cs typeface="B Nazanin" pitchFamily="2" charset="-78"/>
              </a:rPr>
              <a:t>((نقص صفر مشتری)) </a:t>
            </a:r>
            <a:r>
              <a:rPr lang="fa-IR" sz="2000" dirty="0">
                <a:cs typeface="B Nazanin" pitchFamily="2" charset="-78"/>
              </a:rPr>
              <a:t>مي کند.</a:t>
            </a:r>
          </a:p>
        </p:txBody>
      </p:sp>
      <p:sp>
        <p:nvSpPr>
          <p:cNvPr id="4" name="Rectangle 3"/>
          <p:cNvSpPr/>
          <p:nvPr/>
        </p:nvSpPr>
        <p:spPr>
          <a:xfrm>
            <a:off x="3563888" y="6381328"/>
            <a:ext cx="4379006" cy="307777"/>
          </a:xfrm>
          <a:prstGeom prst="rect">
            <a:avLst/>
          </a:prstGeom>
        </p:spPr>
        <p:txBody>
          <a:bodyPr wrap="square">
            <a:spAutoFit/>
          </a:bodyPr>
          <a:lstStyle/>
          <a:p>
            <a:pPr algn="l"/>
            <a:r>
              <a:rPr lang="en-US" sz="1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Source :   sheshmim.com  &amp;   ISSA.ir</a:t>
            </a:r>
            <a:endParaRPr lang="fa-IR" sz="1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912883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700808"/>
            <a:ext cx="7520940" cy="4248472"/>
          </a:xfrm>
        </p:spPr>
        <p:txBody>
          <a:bodyPr>
            <a:noAutofit/>
          </a:bodyPr>
          <a:lstStyle/>
          <a:p>
            <a:pPr marL="0" indent="0" algn="l"/>
            <a:r>
              <a:rPr lang="fr-FR" sz="2800" dirty="0">
                <a:latin typeface="Angsana New" pitchFamily="18" charset="-34"/>
                <a:cs typeface="Angsana New" pitchFamily="18" charset="-34"/>
              </a:rPr>
              <a:t>Robert La Bant ,IBM </a:t>
            </a:r>
            <a:r>
              <a:rPr lang="fr-FR" sz="2800" dirty="0" smtClean="0">
                <a:latin typeface="Angsana New" pitchFamily="18" charset="-34"/>
                <a:cs typeface="Angsana New" pitchFamily="18" charset="-34"/>
              </a:rPr>
              <a:t>CO</a:t>
            </a:r>
            <a:r>
              <a:rPr lang="fr-FR" sz="2800" dirty="0">
                <a:latin typeface="Angsana New" pitchFamily="18" charset="-34"/>
                <a:cs typeface="Angsana New" pitchFamily="18" charset="-34"/>
              </a:rPr>
              <a:t> </a:t>
            </a:r>
            <a:r>
              <a:rPr lang="fr-FR" sz="2800" dirty="0" smtClean="0">
                <a:latin typeface="Angsana New" pitchFamily="18" charset="-34"/>
                <a:cs typeface="Angsana New" pitchFamily="18" charset="-34"/>
              </a:rPr>
              <a:t>:</a:t>
            </a:r>
            <a:endParaRPr lang="en-US" sz="2800" dirty="0" smtClean="0">
              <a:latin typeface="Angsana New" pitchFamily="18" charset="-34"/>
              <a:cs typeface="Angsana New" pitchFamily="18" charset="-34"/>
            </a:endParaRPr>
          </a:p>
          <a:p>
            <a:pPr marL="0" indent="0" algn="l"/>
            <a:r>
              <a:rPr lang="en-US" sz="2800" dirty="0" smtClean="0">
                <a:latin typeface="Angsana New" pitchFamily="18" charset="-34"/>
                <a:cs typeface="Angsana New" pitchFamily="18" charset="-34"/>
              </a:rPr>
              <a:t>“You </a:t>
            </a:r>
            <a:r>
              <a:rPr lang="en-US" sz="2800" dirty="0">
                <a:latin typeface="Angsana New" pitchFamily="18" charset="-34"/>
                <a:cs typeface="Angsana New" pitchFamily="18" charset="-34"/>
              </a:rPr>
              <a:t>need customers much more than they need </a:t>
            </a:r>
            <a:r>
              <a:rPr lang="en-US" sz="2800" dirty="0" smtClean="0">
                <a:latin typeface="Angsana New" pitchFamily="18" charset="-34"/>
                <a:cs typeface="Angsana New" pitchFamily="18" charset="-34"/>
              </a:rPr>
              <a:t>you”</a:t>
            </a:r>
            <a:endParaRPr lang="en-US" sz="2800" dirty="0">
              <a:latin typeface="Angsana New" pitchFamily="18" charset="-34"/>
              <a:cs typeface="Angsana New" pitchFamily="18" charset="-34"/>
            </a:endParaRPr>
          </a:p>
          <a:p>
            <a:pPr marL="0" indent="0" algn="l"/>
            <a:endParaRPr lang="en-US" sz="2800" dirty="0" smtClean="0">
              <a:latin typeface="Angsana New" pitchFamily="18" charset="-34"/>
              <a:cs typeface="Angsana New" pitchFamily="18" charset="-34"/>
            </a:endParaRPr>
          </a:p>
          <a:p>
            <a:pPr marL="0" indent="0" algn="l"/>
            <a:r>
              <a:rPr lang="fa-IR" sz="2000" dirty="0" smtClean="0">
                <a:latin typeface="Angsana New" pitchFamily="18" charset="-34"/>
                <a:cs typeface="+mj-cs"/>
              </a:rPr>
              <a:t>:</a:t>
            </a:r>
            <a:r>
              <a:rPr lang="en-US" sz="2800" dirty="0" smtClean="0">
                <a:latin typeface="Angsana New" pitchFamily="18" charset="-34"/>
                <a:cs typeface="Angsana New" pitchFamily="18" charset="-34"/>
              </a:rPr>
              <a:t>Digital  </a:t>
            </a:r>
            <a:r>
              <a:rPr lang="en-US" sz="2800" dirty="0">
                <a:latin typeface="Angsana New" pitchFamily="18" charset="-34"/>
                <a:cs typeface="Angsana New" pitchFamily="18" charset="-34"/>
              </a:rPr>
              <a:t>Equipment Co. customer service </a:t>
            </a:r>
            <a:r>
              <a:rPr lang="en-US" sz="2800" dirty="0" smtClean="0">
                <a:latin typeface="Angsana New" pitchFamily="18" charset="-34"/>
                <a:cs typeface="Angsana New" pitchFamily="18" charset="-34"/>
              </a:rPr>
              <a:t>dep</a:t>
            </a:r>
            <a:r>
              <a:rPr lang="en-US" sz="2800" dirty="0">
                <a:latin typeface="Angsana New" pitchFamily="18" charset="-34"/>
                <a:cs typeface="Angsana New" pitchFamily="18" charset="-34"/>
              </a:rPr>
              <a:t> </a:t>
            </a:r>
            <a:endParaRPr lang="en-US" sz="2800" dirty="0" smtClean="0">
              <a:latin typeface="Angsana New" pitchFamily="18" charset="-34"/>
              <a:cs typeface="Angsana New" pitchFamily="18" charset="-34"/>
            </a:endParaRPr>
          </a:p>
          <a:p>
            <a:pPr marL="0" indent="0" algn="l"/>
            <a:r>
              <a:rPr lang="en-US" sz="2800" dirty="0" smtClean="0">
                <a:latin typeface="Angsana New" pitchFamily="18" charset="-34"/>
                <a:cs typeface="Angsana New" pitchFamily="18" charset="-34"/>
              </a:rPr>
              <a:t>“Customers </a:t>
            </a:r>
            <a:r>
              <a:rPr lang="en-US" sz="2800" dirty="0">
                <a:latin typeface="Angsana New" pitchFamily="18" charset="-34"/>
                <a:cs typeface="Angsana New" pitchFamily="18" charset="-34"/>
              </a:rPr>
              <a:t>don`t care what you know until they </a:t>
            </a:r>
            <a:r>
              <a:rPr lang="en-US" sz="2800" dirty="0" smtClean="0">
                <a:latin typeface="Angsana New" pitchFamily="18" charset="-34"/>
                <a:cs typeface="Angsana New" pitchFamily="18" charset="-34"/>
              </a:rPr>
              <a:t>know that </a:t>
            </a:r>
            <a:r>
              <a:rPr lang="en-US" sz="2800" dirty="0">
                <a:latin typeface="Angsana New" pitchFamily="18" charset="-34"/>
                <a:cs typeface="Angsana New" pitchFamily="18" charset="-34"/>
              </a:rPr>
              <a:t>you </a:t>
            </a:r>
            <a:r>
              <a:rPr lang="en-US" sz="2800" dirty="0" smtClean="0">
                <a:latin typeface="Angsana New" pitchFamily="18" charset="-34"/>
                <a:cs typeface="Angsana New" pitchFamily="18" charset="-34"/>
              </a:rPr>
              <a:t>care”</a:t>
            </a:r>
          </a:p>
          <a:p>
            <a:pPr marL="0" indent="0" algn="l"/>
            <a:endParaRPr lang="en-US" sz="2800" dirty="0">
              <a:latin typeface="Angsana New" pitchFamily="18" charset="-34"/>
              <a:cs typeface="Angsana New" pitchFamily="18" charset="-34"/>
            </a:endParaRPr>
          </a:p>
          <a:p>
            <a:pPr marL="0" indent="0" algn="l"/>
            <a:r>
              <a:rPr lang="en-US" sz="2800" dirty="0">
                <a:latin typeface="Angsana New" pitchFamily="18" charset="-34"/>
                <a:cs typeface="Angsana New" pitchFamily="18" charset="-34"/>
              </a:rPr>
              <a:t>Tom Peters , </a:t>
            </a:r>
            <a:r>
              <a:rPr lang="en-US" sz="2800" dirty="0" smtClean="0">
                <a:latin typeface="Angsana New" pitchFamily="18" charset="-34"/>
                <a:cs typeface="Angsana New" pitchFamily="18" charset="-34"/>
              </a:rPr>
              <a:t>Author:</a:t>
            </a:r>
            <a:endParaRPr lang="en-US" sz="2800" dirty="0">
              <a:latin typeface="Angsana New" pitchFamily="18" charset="-34"/>
              <a:cs typeface="Angsana New" pitchFamily="18" charset="-34"/>
            </a:endParaRPr>
          </a:p>
          <a:p>
            <a:pPr marL="0" indent="0" algn="l"/>
            <a:r>
              <a:rPr lang="en-US" sz="2800" dirty="0" smtClean="0">
                <a:latin typeface="Angsana New" pitchFamily="18" charset="-34"/>
                <a:cs typeface="Angsana New" pitchFamily="18" charset="-34"/>
              </a:rPr>
              <a:t>“Treat </a:t>
            </a:r>
            <a:r>
              <a:rPr lang="en-US" sz="2800" dirty="0">
                <a:latin typeface="Angsana New" pitchFamily="18" charset="-34"/>
                <a:cs typeface="Angsana New" pitchFamily="18" charset="-34"/>
              </a:rPr>
              <a:t>the customer as appreciating </a:t>
            </a:r>
            <a:r>
              <a:rPr lang="en-US" sz="2800" dirty="0" smtClean="0">
                <a:latin typeface="Angsana New" pitchFamily="18" charset="-34"/>
                <a:cs typeface="Angsana New" pitchFamily="18" charset="-34"/>
              </a:rPr>
              <a:t>assets”</a:t>
            </a:r>
            <a:endParaRPr lang="en-US" sz="2800" dirty="0">
              <a:latin typeface="Angsana New" pitchFamily="18" charset="-34"/>
              <a:cs typeface="Angsana New" pitchFamily="18" charset="-34"/>
            </a:endParaRPr>
          </a:p>
          <a:p>
            <a:pPr marL="0" indent="0" algn="l"/>
            <a:r>
              <a:rPr lang="en-US" sz="2800" dirty="0" smtClean="0">
                <a:latin typeface="Angsana New" pitchFamily="18" charset="-34"/>
                <a:cs typeface="Angsana New" pitchFamily="18" charset="-34"/>
              </a:rPr>
              <a:t> </a:t>
            </a:r>
            <a:endParaRPr lang="fa-IR" sz="2800" dirty="0">
              <a:latin typeface="Angsana New" pitchFamily="18" charset="-34"/>
              <a:cs typeface="+mj-cs"/>
            </a:endParaRPr>
          </a:p>
        </p:txBody>
      </p:sp>
      <p:sp>
        <p:nvSpPr>
          <p:cNvPr id="4" name="Rectangle 3"/>
          <p:cNvSpPr/>
          <p:nvPr/>
        </p:nvSpPr>
        <p:spPr>
          <a:xfrm>
            <a:off x="107504" y="6448942"/>
            <a:ext cx="5184576" cy="276999"/>
          </a:xfrm>
          <a:prstGeom prst="rect">
            <a:avLst/>
          </a:prstGeom>
        </p:spPr>
        <p:txBody>
          <a:bodyPr wrap="square">
            <a:spAutoFit/>
          </a:bodyPr>
          <a:lstStyle/>
          <a:p>
            <a:pPr algn="l"/>
            <a:r>
              <a:rPr lang="en-US" sz="1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Source :  www.sheshmim.com  &amp;   www.ISSA.ir</a:t>
            </a:r>
            <a:endParaRPr lang="fa-IR" sz="1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endParaRPr>
          </a:p>
        </p:txBody>
      </p:sp>
      <p:sp>
        <p:nvSpPr>
          <p:cNvPr id="5" name="Rectangle 4"/>
          <p:cNvSpPr/>
          <p:nvPr/>
        </p:nvSpPr>
        <p:spPr>
          <a:xfrm>
            <a:off x="510289" y="476672"/>
            <a:ext cx="4379006" cy="584775"/>
          </a:xfrm>
          <a:prstGeom prst="rect">
            <a:avLst/>
          </a:prstGeom>
        </p:spPr>
        <p:txBody>
          <a:bodyPr wrap="square">
            <a:spAutoFit/>
          </a:bodyPr>
          <a:lstStyle/>
          <a:p>
            <a:pPr algn="l"/>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Nazanin" pitchFamily="2" charset="-78"/>
              </a:rPr>
              <a:t>Nice sentence:</a:t>
            </a:r>
            <a:endParaRPr lang="fa-IR"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Nazanin" pitchFamily="2" charset="-78"/>
            </a:endParaRPr>
          </a:p>
        </p:txBody>
      </p:sp>
      <p:sp>
        <p:nvSpPr>
          <p:cNvPr id="6" name="Footer Placeholder 5"/>
          <p:cNvSpPr>
            <a:spLocks noGrp="1"/>
          </p:cNvSpPr>
          <p:nvPr>
            <p:ph type="ftr" sz="quarter" idx="16"/>
          </p:nvPr>
        </p:nvSpPr>
        <p:spPr/>
        <p:txBody>
          <a:bodyPr/>
          <a:lstStyle/>
          <a:p>
            <a:r>
              <a:rPr lang="en-US" smtClean="0"/>
              <a:t>© irmgn.ir</a:t>
            </a:r>
            <a:endParaRPr lang="fa-IR"/>
          </a:p>
        </p:txBody>
      </p:sp>
    </p:spTree>
    <p:extLst>
      <p:ext uri="{BB962C8B-B14F-4D97-AF65-F5344CB8AC3E}">
        <p14:creationId xmlns:p14="http://schemas.microsoft.com/office/powerpoint/2010/main" xmlns="" val="78708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020824"/>
            <a:ext cx="9144000" cy="3496408"/>
          </a:xfrm>
        </p:spPr>
        <p:txBody>
          <a:bodyPr>
            <a:normAutofit/>
          </a:bodyPr>
          <a:lstStyle/>
          <a:p>
            <a:pPr algn="l"/>
            <a:endParaRPr lang="en-US" sz="2400" dirty="0"/>
          </a:p>
          <a:p>
            <a:pPr algn="l"/>
            <a:r>
              <a:rPr lang="en-US" sz="2400" dirty="0" smtClean="0"/>
              <a:t>·Effective </a:t>
            </a:r>
            <a:r>
              <a:rPr lang="en-US" sz="2400" dirty="0"/>
              <a:t>management of process improvement projects. </a:t>
            </a:r>
          </a:p>
          <a:p>
            <a:pPr algn="l"/>
            <a:r>
              <a:rPr lang="en-US" sz="2400" dirty="0" smtClean="0"/>
              <a:t>·Consistency </a:t>
            </a:r>
            <a:r>
              <a:rPr lang="en-US" sz="2400" dirty="0"/>
              <a:t>of performance. </a:t>
            </a:r>
          </a:p>
          <a:p>
            <a:pPr algn="l"/>
            <a:r>
              <a:rPr lang="en-US" sz="2400" dirty="0" smtClean="0"/>
              <a:t>·Reduces </a:t>
            </a:r>
            <a:r>
              <a:rPr lang="en-US" sz="2400" dirty="0"/>
              <a:t>fire-fighting. </a:t>
            </a:r>
          </a:p>
          <a:p>
            <a:pPr algn="l"/>
            <a:r>
              <a:rPr lang="en-US" sz="2400" dirty="0" smtClean="0"/>
              <a:t>·Finds </a:t>
            </a:r>
            <a:r>
              <a:rPr lang="en-US" sz="2400" dirty="0"/>
              <a:t>root-cause solutions to problems. </a:t>
            </a:r>
          </a:p>
          <a:p>
            <a:pPr algn="l"/>
            <a:r>
              <a:rPr lang="en-US" sz="2400" dirty="0" smtClean="0"/>
              <a:t>·Gives </a:t>
            </a:r>
            <a:r>
              <a:rPr lang="en-US" sz="2400" dirty="0"/>
              <a:t>an improved customer focus. </a:t>
            </a:r>
          </a:p>
          <a:p>
            <a:pPr algn="l"/>
            <a:r>
              <a:rPr lang="fa-IR" sz="2400" dirty="0" smtClean="0"/>
              <a:t>.</a:t>
            </a:r>
            <a:r>
              <a:rPr lang="en-US" sz="2400" dirty="0" smtClean="0"/>
              <a:t>·Leads </a:t>
            </a:r>
            <a:r>
              <a:rPr lang="en-US" sz="2400" dirty="0"/>
              <a:t>to a better informed management and better informed </a:t>
            </a:r>
            <a:r>
              <a:rPr lang="en-US" sz="2400" dirty="0" smtClean="0"/>
              <a:t>meetings</a:t>
            </a:r>
            <a:endParaRPr lang="en-US" sz="2400" dirty="0"/>
          </a:p>
        </p:txBody>
      </p:sp>
      <p:sp>
        <p:nvSpPr>
          <p:cNvPr id="3" name="Title 2"/>
          <p:cNvSpPr>
            <a:spLocks noGrp="1"/>
          </p:cNvSpPr>
          <p:nvPr>
            <p:ph type="title"/>
          </p:nvPr>
        </p:nvSpPr>
        <p:spPr/>
        <p:txBody>
          <a:bodyPr/>
          <a:lstStyle/>
          <a:p>
            <a:r>
              <a:rPr lang="en-US" dirty="0"/>
              <a:t>Six Sigma provides many other </a:t>
            </a:r>
            <a:r>
              <a:rPr lang="en-US" dirty="0" smtClean="0"/>
              <a:t>benefits:</a:t>
            </a:r>
            <a:endParaRPr lang="fa-IR" dirty="0"/>
          </a:p>
        </p:txBody>
      </p:sp>
      <p:sp>
        <p:nvSpPr>
          <p:cNvPr id="4" name="Footer Placeholder 3"/>
          <p:cNvSpPr>
            <a:spLocks noGrp="1"/>
          </p:cNvSpPr>
          <p:nvPr>
            <p:ph type="ftr" sz="quarter" idx="16"/>
          </p:nvPr>
        </p:nvSpPr>
        <p:spPr/>
        <p:txBody>
          <a:bodyPr/>
          <a:lstStyle/>
          <a:p>
            <a:r>
              <a:rPr lang="en-US" smtClean="0"/>
              <a:t>© irmgn.ir</a:t>
            </a:r>
            <a:endParaRPr lang="fa-IR"/>
          </a:p>
        </p:txBody>
      </p:sp>
    </p:spTree>
    <p:extLst>
      <p:ext uri="{BB962C8B-B14F-4D97-AF65-F5344CB8AC3E}">
        <p14:creationId xmlns:p14="http://schemas.microsoft.com/office/powerpoint/2010/main" xmlns="" val="2567645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332656"/>
            <a:ext cx="7315200" cy="781980"/>
          </a:xfrm>
        </p:spPr>
        <p:txBody>
          <a:bodyPr>
            <a:normAutofit/>
          </a:bodyPr>
          <a:lstStyle/>
          <a:p>
            <a:pPr algn="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پروژه های انجام </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شده شش سیگما در ایران:</a:t>
            </a:r>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2" name="Content Placeholder 1"/>
          <p:cNvSpPr>
            <a:spLocks noGrp="1"/>
          </p:cNvSpPr>
          <p:nvPr>
            <p:ph idx="1"/>
          </p:nvPr>
        </p:nvSpPr>
        <p:spPr>
          <a:xfrm>
            <a:off x="539552" y="1340768"/>
            <a:ext cx="8352928" cy="4464496"/>
          </a:xfrm>
        </p:spPr>
        <p:txBody>
          <a:bodyPr>
            <a:normAutofit/>
          </a:bodyPr>
          <a:lstStyle/>
          <a:p>
            <a:pPr>
              <a:lnSpc>
                <a:spcPct val="150000"/>
              </a:lnSpc>
              <a:buFont typeface="Wingdings" pitchFamily="2" charset="2"/>
              <a:buChar char="Ø"/>
            </a:pPr>
            <a:r>
              <a:rPr lang="fa-IR"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تهیه مدل مالی تولید سنسور فشار خودرو</a:t>
            </a:r>
          </a:p>
          <a:p>
            <a:pPr>
              <a:lnSpc>
                <a:spcPct val="150000"/>
              </a:lnSpc>
              <a:buFont typeface="Wingdings" pitchFamily="2" charset="2"/>
              <a:buChar char="Ø"/>
            </a:pPr>
            <a:r>
              <a:rPr lang="fa-IR"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ارائه </a:t>
            </a:r>
            <a:r>
              <a:rPr lang="fa-IR"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طرح توجیهی مجتمع آب شیرین کن چابهار</a:t>
            </a:r>
          </a:p>
          <a:p>
            <a:pPr>
              <a:lnSpc>
                <a:spcPct val="150000"/>
              </a:lnSpc>
              <a:buFont typeface="Wingdings" pitchFamily="2" charset="2"/>
              <a:buChar char="Ø"/>
            </a:pPr>
            <a:r>
              <a:rPr lang="fa-IR"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طرح توجیهی </a:t>
            </a:r>
            <a:r>
              <a:rPr lang="fa-IR"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منطقه ویژه گردشگری امیر شهر </a:t>
            </a:r>
            <a:r>
              <a:rPr lang="fa-IR"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مازندارن</a:t>
            </a:r>
          </a:p>
          <a:p>
            <a:pPr>
              <a:lnSpc>
                <a:spcPct val="150000"/>
              </a:lnSpc>
              <a:buFont typeface="Wingdings" pitchFamily="2" charset="2"/>
              <a:buChar char="Ø"/>
            </a:pPr>
            <a:r>
              <a:rPr lang="fa-IR"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گزارش فرصتهای سرمایه گذاری شهر </a:t>
            </a:r>
            <a:r>
              <a:rPr lang="fa-IR"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دیلم</a:t>
            </a:r>
          </a:p>
          <a:p>
            <a:pPr>
              <a:lnSpc>
                <a:spcPct val="150000"/>
              </a:lnSpc>
              <a:buFont typeface="Wingdings" pitchFamily="2" charset="2"/>
              <a:buChar char="Ø"/>
            </a:pPr>
            <a:r>
              <a:rPr lang="fa-IR"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طرح توجیهی زیر ساختهای گردشگری شهر </a:t>
            </a:r>
            <a:r>
              <a:rPr lang="fa-IR"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Nazanin" pitchFamily="2" charset="-78"/>
              </a:rPr>
              <a:t>نودشه</a:t>
            </a:r>
          </a:p>
        </p:txBody>
      </p:sp>
      <p:sp>
        <p:nvSpPr>
          <p:cNvPr id="4" name="Rectangle 3"/>
          <p:cNvSpPr/>
          <p:nvPr/>
        </p:nvSpPr>
        <p:spPr>
          <a:xfrm>
            <a:off x="563" y="6277962"/>
            <a:ext cx="2850459" cy="369332"/>
          </a:xfrm>
          <a:prstGeom prst="rect">
            <a:avLst/>
          </a:prstGeom>
        </p:spPr>
        <p:txBody>
          <a:bodyPr wrap="none">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hlinkClick r:id="rId2"/>
              </a:rPr>
              <a:t>شرکت مشاوره مهندسی طراحان بهینه</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704235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49" y="1"/>
            <a:ext cx="9144000" cy="2132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32856"/>
            <a:ext cx="9144000" cy="23762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07" y="4509120"/>
            <a:ext cx="9144000" cy="2320749"/>
          </a:xfrm>
          <a:prstGeom prst="rect">
            <a:avLst/>
          </a:prstGeom>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151150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7"/>
            <a:ext cx="8363272" cy="1800200"/>
          </a:xfrm>
        </p:spPr>
        <p:txBody>
          <a:bodyPr>
            <a:normAutofit/>
          </a:bodyPr>
          <a:lstStyle/>
          <a:p>
            <a:r>
              <a:rPr lang="fa-IR" sz="1800" b="1" dirty="0">
                <a:cs typeface="B Nazanin" pitchFamily="2" charset="-78"/>
              </a:rPr>
              <a:t>حميد رضا رضايي ،شش سيگما،مجله تدبيرشماره </a:t>
            </a:r>
            <a:r>
              <a:rPr lang="fa-IR" sz="1800" b="1" dirty="0" smtClean="0">
                <a:cs typeface="B Nazanin" pitchFamily="2" charset="-78"/>
              </a:rPr>
              <a:t>128</a:t>
            </a:r>
          </a:p>
          <a:p>
            <a:r>
              <a:rPr lang="fa-IR" sz="1800" b="1" dirty="0">
                <a:cs typeface="B Nazanin" pitchFamily="2" charset="-78"/>
              </a:rPr>
              <a:t>شش سيگما – مهندس سيد رضا </a:t>
            </a:r>
            <a:r>
              <a:rPr lang="fa-IR" sz="1800" b="1" dirty="0" smtClean="0">
                <a:cs typeface="B Nazanin" pitchFamily="2" charset="-78"/>
              </a:rPr>
              <a:t>خداييان</a:t>
            </a:r>
          </a:p>
          <a:p>
            <a:r>
              <a:rPr lang="fa-IR" sz="1800" b="1" dirty="0">
                <a:cs typeface="B Nazanin" pitchFamily="2" charset="-78"/>
              </a:rPr>
              <a:t>بهبود اساسي فرايند با استفاده از شش سيگما( دانشگاه تهران-گروه مهندسي صنايع</a:t>
            </a:r>
            <a:r>
              <a:rPr lang="fa-IR" sz="1800" b="1" dirty="0" smtClean="0">
                <a:cs typeface="B Nazanin" pitchFamily="2" charset="-78"/>
              </a:rPr>
              <a:t>)</a:t>
            </a:r>
          </a:p>
          <a:p>
            <a:r>
              <a:rPr lang="fa-IR" sz="1800" b="1" dirty="0" smtClean="0">
                <a:cs typeface="B Nazanin" pitchFamily="2" charset="-78"/>
              </a:rPr>
              <a:t>شش سیگما برای سازمانهای خدماتی.دکتر رسول نور السنا و دکتر عباس سقایی</a:t>
            </a:r>
          </a:p>
          <a:p>
            <a:r>
              <a:rPr lang="fa-IR" sz="1800" b="1" dirty="0" smtClean="0">
                <a:cs typeface="B Nazanin" pitchFamily="2" charset="-78"/>
              </a:rPr>
              <a:t>شش سیگما ناب .دکتر رسول نور السنا و دکتر عباس سقایی</a:t>
            </a:r>
          </a:p>
          <a:p>
            <a:endParaRPr lang="fa-IR" sz="1800" dirty="0">
              <a:cs typeface="B Nazanin" pitchFamily="2" charset="-78"/>
            </a:endParaRPr>
          </a:p>
        </p:txBody>
      </p:sp>
      <p:sp>
        <p:nvSpPr>
          <p:cNvPr id="2" name="Title 1"/>
          <p:cNvSpPr>
            <a:spLocks noGrp="1"/>
          </p:cNvSpPr>
          <p:nvPr>
            <p:ph type="title"/>
          </p:nvPr>
        </p:nvSpPr>
        <p:spPr>
          <a:xfrm>
            <a:off x="7380312" y="274638"/>
            <a:ext cx="1306488" cy="634082"/>
          </a:xfrm>
        </p:spPr>
        <p:txBody>
          <a:bodyPr>
            <a:normAutofit/>
          </a:bodyPr>
          <a:lstStyle/>
          <a:p>
            <a:pPr algn="r"/>
            <a:r>
              <a:rPr lang="fa-IR" sz="2000" dirty="0" smtClean="0">
                <a:cs typeface="B Nazanin" pitchFamily="2" charset="-78"/>
              </a:rPr>
              <a:t>منابع ومآخذ:</a:t>
            </a:r>
            <a:endParaRPr lang="fa-IR" sz="2000" dirty="0">
              <a:cs typeface="B Nazanin" pitchFamily="2" charset="-78"/>
            </a:endParaRPr>
          </a:p>
        </p:txBody>
      </p:sp>
      <p:sp>
        <p:nvSpPr>
          <p:cNvPr id="4" name="Rectangle 3"/>
          <p:cNvSpPr/>
          <p:nvPr/>
        </p:nvSpPr>
        <p:spPr>
          <a:xfrm>
            <a:off x="323528" y="2967335"/>
            <a:ext cx="8064896" cy="1815882"/>
          </a:xfrm>
          <a:prstGeom prst="rect">
            <a:avLst/>
          </a:prstGeom>
        </p:spPr>
        <p:txBody>
          <a:bodyPr wrap="square">
            <a:spAutoFit/>
          </a:bodyPr>
          <a:lstStyle/>
          <a:p>
            <a:pPr algn="l"/>
            <a:r>
              <a:rPr lang="en-US" sz="2800" dirty="0">
                <a:latin typeface="Angsana New" pitchFamily="18" charset="-34"/>
                <a:cs typeface="Angsana New" pitchFamily="18" charset="-34"/>
              </a:rPr>
              <a:t>v. </a:t>
            </a:r>
            <a:r>
              <a:rPr lang="en-US" sz="2800" dirty="0" smtClean="0">
                <a:latin typeface="Angsana New" pitchFamily="18" charset="-34"/>
                <a:cs typeface="Angsana New" pitchFamily="18" charset="-34"/>
              </a:rPr>
              <a:t>Cole, </a:t>
            </a:r>
            <a:r>
              <a:rPr lang="en-US" sz="2800" dirty="0">
                <a:latin typeface="Angsana New" pitchFamily="18" charset="-34"/>
                <a:cs typeface="Angsana New" pitchFamily="18" charset="-34"/>
              </a:rPr>
              <a:t>“six sigma &amp; </a:t>
            </a:r>
            <a:r>
              <a:rPr lang="en-US" sz="2800" dirty="0" smtClean="0">
                <a:latin typeface="Angsana New" pitchFamily="18" charset="-34"/>
                <a:cs typeface="Angsana New" pitchFamily="18" charset="-34"/>
              </a:rPr>
              <a:t>proacvity</a:t>
            </a:r>
            <a:r>
              <a:rPr lang="en-US" sz="2800" dirty="0">
                <a:latin typeface="Angsana New" pitchFamily="18" charset="-34"/>
                <a:cs typeface="Angsana New" pitchFamily="18" charset="-34"/>
              </a:rPr>
              <a:t>”, methodology consultant </a:t>
            </a:r>
            <a:r>
              <a:rPr lang="en-US" sz="2800" dirty="0" smtClean="0">
                <a:latin typeface="Angsana New" pitchFamily="18" charset="-34"/>
                <a:cs typeface="Angsana New" pitchFamily="18" charset="-34"/>
              </a:rPr>
              <a:t>proacvity</a:t>
            </a:r>
            <a:endParaRPr lang="en-US" sz="2800" dirty="0">
              <a:latin typeface="Angsana New" pitchFamily="18" charset="-34"/>
              <a:cs typeface="Angsana New" pitchFamily="18" charset="-34"/>
            </a:endParaRPr>
          </a:p>
          <a:p>
            <a:pPr algn="l"/>
            <a:r>
              <a:rPr lang="en-US" sz="2800" dirty="0">
                <a:latin typeface="Angsana New" pitchFamily="18" charset="-34"/>
                <a:cs typeface="Angsana New" pitchFamily="18" charset="-34"/>
              </a:rPr>
              <a:t>Blakeslee, J. A., Implementing the Six-Sigma </a:t>
            </a:r>
            <a:r>
              <a:rPr lang="en-US" sz="2800" dirty="0" smtClean="0">
                <a:latin typeface="Angsana New" pitchFamily="18" charset="-34"/>
                <a:cs typeface="Angsana New" pitchFamily="18" charset="-34"/>
              </a:rPr>
              <a:t>Solution</a:t>
            </a:r>
            <a:endParaRPr lang="en-US" sz="2800" dirty="0">
              <a:latin typeface="Angsana New" pitchFamily="18" charset="-34"/>
              <a:cs typeface="Angsana New" pitchFamily="18" charset="-34"/>
            </a:endParaRPr>
          </a:p>
          <a:p>
            <a:pPr algn="l"/>
            <a:r>
              <a:rPr lang="en-US" sz="2800" dirty="0">
                <a:latin typeface="Angsana New" pitchFamily="18" charset="-34"/>
                <a:cs typeface="Angsana New" pitchFamily="18" charset="-34"/>
              </a:rPr>
              <a:t>six </a:t>
            </a:r>
            <a:r>
              <a:rPr lang="en-US" sz="2800" dirty="0" smtClean="0">
                <a:latin typeface="Angsana New" pitchFamily="18" charset="-34"/>
                <a:cs typeface="Angsana New" pitchFamily="18" charset="-34"/>
              </a:rPr>
              <a:t>sigma, Samuel  </a:t>
            </a:r>
            <a:r>
              <a:rPr lang="en-US" sz="2800" dirty="0">
                <a:latin typeface="Angsana New" pitchFamily="18" charset="-34"/>
                <a:cs typeface="Angsana New" pitchFamily="18" charset="-34"/>
              </a:rPr>
              <a:t>e  Windsor translate by </a:t>
            </a:r>
            <a:r>
              <a:rPr lang="en-US" sz="2800" dirty="0" smtClean="0">
                <a:latin typeface="Angsana New" pitchFamily="18" charset="-34"/>
                <a:cs typeface="Angsana New" pitchFamily="18" charset="-34"/>
              </a:rPr>
              <a:t>Dr  </a:t>
            </a:r>
            <a:r>
              <a:rPr lang="en-US" sz="2800" dirty="0">
                <a:latin typeface="Angsana New" pitchFamily="18" charset="-34"/>
                <a:cs typeface="Angsana New" pitchFamily="18" charset="-34"/>
              </a:rPr>
              <a:t>rasoul  </a:t>
            </a:r>
            <a:r>
              <a:rPr lang="en-US" sz="2800" dirty="0" smtClean="0">
                <a:latin typeface="Angsana New" pitchFamily="18" charset="-34"/>
                <a:cs typeface="Angsana New" pitchFamily="18" charset="-34"/>
              </a:rPr>
              <a:t>nourosana</a:t>
            </a:r>
          </a:p>
          <a:p>
            <a:pPr algn="l"/>
            <a:r>
              <a:rPr lang="en-US" sz="2800" dirty="0">
                <a:latin typeface="Angsana New" pitchFamily="18" charset="-34"/>
                <a:cs typeface="Angsana New" pitchFamily="18" charset="-34"/>
              </a:rPr>
              <a:t>Gonic Larry , Woollcott smith: the cartoon guide to statistics.1993</a:t>
            </a:r>
            <a:endParaRPr lang="en-US" sz="2800" dirty="0" smtClean="0">
              <a:latin typeface="Angsana New" pitchFamily="18" charset="-34"/>
              <a:cs typeface="Angsana New" pitchFamily="18" charset="-34"/>
            </a:endParaRPr>
          </a:p>
        </p:txBody>
      </p:sp>
      <p:sp>
        <p:nvSpPr>
          <p:cNvPr id="5" name="Rectangle 4"/>
          <p:cNvSpPr/>
          <p:nvPr/>
        </p:nvSpPr>
        <p:spPr>
          <a:xfrm>
            <a:off x="323528" y="4776720"/>
            <a:ext cx="2304256" cy="1384995"/>
          </a:xfrm>
          <a:prstGeom prst="rect">
            <a:avLst/>
          </a:prstGeom>
        </p:spPr>
        <p:txBody>
          <a:bodyPr wrap="square">
            <a:spAutoFit/>
          </a:bodyPr>
          <a:lstStyle/>
          <a:p>
            <a:pPr algn="l"/>
            <a:r>
              <a:rPr lang="en-US" sz="2800" dirty="0" smtClean="0">
                <a:latin typeface="Angsana New" pitchFamily="18" charset="-34"/>
                <a:cs typeface="Angsana New" pitchFamily="18" charset="-34"/>
                <a:hlinkClick r:id="rId2"/>
              </a:rPr>
              <a:t>www.sheshmim.com</a:t>
            </a:r>
            <a:endParaRPr lang="en-US" sz="2800" dirty="0" smtClean="0">
              <a:latin typeface="Angsana New" pitchFamily="18" charset="-34"/>
              <a:cs typeface="Angsana New" pitchFamily="18" charset="-34"/>
            </a:endParaRPr>
          </a:p>
          <a:p>
            <a:pPr algn="l"/>
            <a:r>
              <a:rPr lang="en-US" sz="2800" dirty="0" smtClean="0">
                <a:latin typeface="Angsana New" pitchFamily="18" charset="-34"/>
                <a:cs typeface="Angsana New" pitchFamily="18" charset="-34"/>
                <a:hlinkClick r:id="rId3"/>
              </a:rPr>
              <a:t>ISSA.IR</a:t>
            </a:r>
            <a:r>
              <a:rPr lang="fa-IR" sz="2800" dirty="0" smtClean="0">
                <a:latin typeface="Angsana New" pitchFamily="18" charset="-34"/>
                <a:cs typeface="Angsana New" pitchFamily="18" charset="-34"/>
                <a:hlinkClick r:id="rId3"/>
              </a:rPr>
              <a:t>.</a:t>
            </a:r>
            <a:r>
              <a:rPr lang="en-US" sz="2800" dirty="0" smtClean="0">
                <a:latin typeface="Angsana New" pitchFamily="18" charset="-34"/>
                <a:cs typeface="Angsana New" pitchFamily="18" charset="-34"/>
                <a:hlinkClick r:id="rId3"/>
              </a:rPr>
              <a:t>WWW</a:t>
            </a:r>
            <a:endParaRPr lang="fa-IR" sz="2800" dirty="0" smtClean="0">
              <a:latin typeface="Angsana New" pitchFamily="18" charset="-34"/>
              <a:cs typeface="Angsana New" pitchFamily="18" charset="-34"/>
              <a:hlinkClick r:id="rId3"/>
            </a:endParaRPr>
          </a:p>
          <a:p>
            <a:pPr algn="l"/>
            <a:endParaRPr lang="en-US" sz="2800" b="1" dirty="0" smtClean="0">
              <a:solidFill>
                <a:schemeClr val="accent3">
                  <a:lumMod val="75000"/>
                </a:schemeClr>
              </a:solidFill>
              <a:latin typeface="Angsana New" pitchFamily="18" charset="-34"/>
              <a:cs typeface="Angsana New" pitchFamily="18" charset="-34"/>
            </a:endParaRPr>
          </a:p>
        </p:txBody>
      </p:sp>
      <p:sp>
        <p:nvSpPr>
          <p:cNvPr id="8" name="Rectangle 7"/>
          <p:cNvSpPr/>
          <p:nvPr/>
        </p:nvSpPr>
        <p:spPr>
          <a:xfrm>
            <a:off x="3635896" y="4796282"/>
            <a:ext cx="2592288" cy="954107"/>
          </a:xfrm>
          <a:prstGeom prst="rect">
            <a:avLst/>
          </a:prstGeom>
        </p:spPr>
        <p:txBody>
          <a:bodyPr wrap="square">
            <a:spAutoFit/>
          </a:bodyPr>
          <a:lstStyle/>
          <a:p>
            <a:pPr lvl="0" algn="l"/>
            <a:r>
              <a:rPr lang="en-US" sz="2800" dirty="0">
                <a:solidFill>
                  <a:prstClr val="black"/>
                </a:solidFill>
                <a:latin typeface="Angsana New" pitchFamily="18" charset="-34"/>
                <a:cs typeface="Angsana New" pitchFamily="18" charset="-34"/>
                <a:hlinkClick r:id="rId4"/>
              </a:rPr>
              <a:t>www.thqi.org</a:t>
            </a:r>
            <a:endParaRPr lang="en-US" sz="2800" dirty="0">
              <a:solidFill>
                <a:prstClr val="black"/>
              </a:solidFill>
              <a:latin typeface="Angsana New" pitchFamily="18" charset="-34"/>
              <a:cs typeface="Angsana New" pitchFamily="18" charset="-34"/>
              <a:hlinkClick r:id="rId3"/>
            </a:endParaRPr>
          </a:p>
          <a:p>
            <a:pPr lvl="0" algn="l"/>
            <a:r>
              <a:rPr lang="en-US" sz="2800" dirty="0" smtClean="0">
                <a:solidFill>
                  <a:prstClr val="black"/>
                </a:solidFill>
                <a:latin typeface="Angsana New" pitchFamily="18" charset="-34"/>
                <a:cs typeface="Angsana New" pitchFamily="18" charset="-34"/>
                <a:hlinkClick r:id="rId3"/>
              </a:rPr>
              <a:t>www.kanoon.ir</a:t>
            </a:r>
            <a:endParaRPr lang="en-US" sz="2800" dirty="0">
              <a:solidFill>
                <a:prstClr val="black"/>
              </a:solidFill>
              <a:latin typeface="Angsana New" pitchFamily="18" charset="-34"/>
              <a:cs typeface="Angsana New" pitchFamily="18" charset="-34"/>
            </a:endParaRPr>
          </a:p>
        </p:txBody>
      </p:sp>
      <p:sp>
        <p:nvSpPr>
          <p:cNvPr id="10" name="Rectangle 9"/>
          <p:cNvSpPr/>
          <p:nvPr/>
        </p:nvSpPr>
        <p:spPr>
          <a:xfrm>
            <a:off x="7020272" y="5011725"/>
            <a:ext cx="1237839" cy="523220"/>
          </a:xfrm>
          <a:prstGeom prst="rect">
            <a:avLst/>
          </a:prstGeom>
        </p:spPr>
        <p:txBody>
          <a:bodyPr wrap="none">
            <a:spAutoFit/>
          </a:bodyPr>
          <a:lstStyle/>
          <a:p>
            <a:pPr lvl="0" algn="l"/>
            <a:r>
              <a:rPr lang="en-US" sz="2800" b="1" dirty="0">
                <a:solidFill>
                  <a:srgbClr val="EB641B">
                    <a:lumMod val="75000"/>
                  </a:srgbClr>
                </a:solidFill>
                <a:latin typeface="Angsana New" pitchFamily="18" charset="-34"/>
                <a:cs typeface="Angsana New" pitchFamily="18" charset="-34"/>
              </a:rPr>
              <a:t>Wikipedia</a:t>
            </a:r>
            <a:endParaRPr lang="fa-IR" sz="2800" dirty="0">
              <a:solidFill>
                <a:prstClr val="black"/>
              </a:solidFill>
            </a:endParaRPr>
          </a:p>
        </p:txBody>
      </p:sp>
      <p:sp>
        <p:nvSpPr>
          <p:cNvPr id="9" name="Footer Placeholder 8"/>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00517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128792" cy="576064"/>
          </a:xfrm>
        </p:spPr>
        <p:txBody>
          <a:bodyPr>
            <a:normAutofit/>
          </a:bodyPr>
          <a:lstStyle/>
          <a:p>
            <a:pPr algn="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شش سیگما </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r>
              <a:rPr lang="el-G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σ</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چیست:</a:t>
            </a: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827584" y="1340768"/>
            <a:ext cx="7488832" cy="4752528"/>
          </a:xfrm>
        </p:spPr>
        <p:txBody>
          <a:bodyPr>
            <a:noAutofit/>
          </a:bodyPr>
          <a:lstStyle/>
          <a:p>
            <a:pPr>
              <a:lnSpc>
                <a:spcPct val="150000"/>
              </a:lnSpc>
              <a:buFont typeface="Wingdings" pitchFamily="2" charset="2"/>
              <a:buChar char="q"/>
            </a:pPr>
            <a:r>
              <a:rPr lang="fa-IR" sz="2800" dirty="0" smtClean="0">
                <a:cs typeface="B Nazanin" pitchFamily="2" charset="-78"/>
              </a:rPr>
              <a:t>يک روش جامع </a:t>
            </a:r>
            <a:r>
              <a:rPr lang="fa-IR" sz="2800" u="sng" dirty="0" smtClean="0">
                <a:cs typeface="B Nazanin" pitchFamily="2" charset="-78"/>
              </a:rPr>
              <a:t>بهبود اثربخشی </a:t>
            </a:r>
            <a:r>
              <a:rPr lang="fa-IR" sz="2800" dirty="0" smtClean="0">
                <a:cs typeface="B Nazanin" pitchFamily="2" charset="-78"/>
              </a:rPr>
              <a:t>سازمانی است که در درون خود از ساختار، برنامه و ابزارهای توانمند </a:t>
            </a:r>
            <a:r>
              <a:rPr lang="fa-IR" sz="2800" u="sng" dirty="0" smtClean="0">
                <a:cs typeface="B Nazanin" pitchFamily="2" charset="-78"/>
              </a:rPr>
              <a:t>مديريت کيفيت </a:t>
            </a:r>
            <a:r>
              <a:rPr lang="fa-IR" sz="2800" dirty="0" smtClean="0">
                <a:cs typeface="B Nazanin" pitchFamily="2" charset="-78"/>
              </a:rPr>
              <a:t>برخوردار است و به معنی تلاش برای نزديکی هرچه بيشتر به درجه تکامل و برتری در توليد و ارائه خدمات و یا بهبود رضايت مشتری است ؛که دستيابی به اين هدف از راه کاهش و از بين بردن ضايعات محصولات يا خدمات دارای نقص،امکان پذير است. </a:t>
            </a:r>
            <a:endParaRPr lang="fa-IR" sz="2800" dirty="0">
              <a:cs typeface="B Nazanin" pitchFamily="2" charset="-78"/>
            </a:endParaRPr>
          </a:p>
          <a:p>
            <a:pPr>
              <a:lnSpc>
                <a:spcPct val="150000"/>
              </a:lnSpc>
              <a:buFont typeface="Wingdings" pitchFamily="2" charset="2"/>
              <a:buChar char="q"/>
            </a:pPr>
            <a:r>
              <a:rPr lang="fa-IR" sz="2800" dirty="0" smtClean="0">
                <a:cs typeface="B Nazanin" pitchFamily="2" charset="-78"/>
              </a:rPr>
              <a:t>روشی است برای </a:t>
            </a:r>
            <a:r>
              <a:rPr lang="fa-IR" sz="2800" dirty="0" smtClean="0">
                <a:effectLst>
                  <a:outerShdw blurRad="38100" dist="38100" dir="2700000" algn="tl">
                    <a:srgbClr val="000000">
                      <a:alpha val="43137"/>
                    </a:srgbClr>
                  </a:outerShdw>
                </a:effectLst>
                <a:cs typeface="B Nazanin" pitchFamily="2" charset="-78"/>
              </a:rPr>
              <a:t>کاهش تغییرات و کنترل تمرکز فرآیند</a:t>
            </a:r>
            <a:r>
              <a:rPr lang="fa-IR" sz="2800" dirty="0" smtClean="0">
                <a:cs typeface="B Nazanin" pitchFamily="2" charset="-78"/>
              </a:rPr>
              <a:t>.</a:t>
            </a:r>
          </a:p>
          <a:p>
            <a:pPr marL="0" indent="0">
              <a:lnSpc>
                <a:spcPct val="150000"/>
              </a:lnSpc>
              <a:buNone/>
            </a:pPr>
            <a:endParaRPr lang="fa-IR" sz="2800" dirty="0">
              <a:cs typeface="B Nazanin" pitchFamily="2" charset="-78"/>
            </a:endParaRPr>
          </a:p>
        </p:txBody>
      </p:sp>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Wikipedia &amp; Gonic Larry , Woollcott smith: the cartoon guide to statistics.1993</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87915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239000" cy="482312"/>
          </a:xfrm>
        </p:spPr>
        <p:txBody>
          <a:bodyPr>
            <a:normAutofit/>
          </a:bodyPr>
          <a:lstStyle/>
          <a:p>
            <a:pPr algn="r"/>
            <a:r>
              <a:rPr lang="fa-IR" sz="1800" dirty="0" smtClean="0"/>
              <a:t>تاریخچه :</a:t>
            </a:r>
            <a:endParaRPr lang="fa-IR" sz="1800" dirty="0"/>
          </a:p>
        </p:txBody>
      </p:sp>
      <p:sp>
        <p:nvSpPr>
          <p:cNvPr id="3" name="Content Placeholder 2"/>
          <p:cNvSpPr>
            <a:spLocks noGrp="1"/>
          </p:cNvSpPr>
          <p:nvPr>
            <p:ph idx="1"/>
          </p:nvPr>
        </p:nvSpPr>
        <p:spPr>
          <a:xfrm>
            <a:off x="107504" y="908720"/>
            <a:ext cx="7920880" cy="4968552"/>
          </a:xfrm>
        </p:spPr>
        <p:txBody>
          <a:bodyPr>
            <a:normAutofit/>
          </a:bodyPr>
          <a:lstStyle/>
          <a:p>
            <a:pPr>
              <a:lnSpc>
                <a:spcPct val="150000"/>
              </a:lnSpc>
            </a:pPr>
            <a:r>
              <a:rPr lang="fa-IR" dirty="0" smtClean="0">
                <a:cs typeface="B Nazanin" pitchFamily="2" charset="-78"/>
              </a:rPr>
              <a:t> </a:t>
            </a:r>
            <a:r>
              <a:rPr lang="fa-IR" sz="2400" dirty="0" smtClean="0">
                <a:cs typeface="B Nazanin" pitchFamily="2" charset="-78"/>
              </a:rPr>
              <a:t>زمانیکه </a:t>
            </a:r>
            <a:r>
              <a:rPr lang="fa-IR" sz="2400" dirty="0">
                <a:cs typeface="B Nazanin" pitchFamily="2" charset="-78"/>
              </a:rPr>
              <a:t>شرکت موتورولا برنامه کیفیت 6 سیگمای خود را در سال 1987 ارائه </a:t>
            </a:r>
            <a:r>
              <a:rPr lang="fa-IR" sz="2400" dirty="0" smtClean="0">
                <a:cs typeface="B Nazanin" pitchFamily="2" charset="-78"/>
              </a:rPr>
              <a:t>نمود،6 سیگما متولد و </a:t>
            </a:r>
            <a:r>
              <a:rPr lang="fa-IR" sz="2400" dirty="0">
                <a:cs typeface="B Nazanin" pitchFamily="2" charset="-78"/>
              </a:rPr>
              <a:t>توسط </a:t>
            </a:r>
            <a:r>
              <a:rPr lang="fa-IR" sz="2400" dirty="0">
                <a:effectLst>
                  <a:outerShdw blurRad="38100" dist="38100" dir="2700000" algn="tl">
                    <a:srgbClr val="000000">
                      <a:alpha val="43137"/>
                    </a:srgbClr>
                  </a:outerShdw>
                </a:effectLst>
                <a:cs typeface="B Nazanin" pitchFamily="2" charset="-78"/>
              </a:rPr>
              <a:t>مایکل جی هری </a:t>
            </a:r>
            <a:r>
              <a:rPr lang="fa-IR" sz="2400" dirty="0">
                <a:cs typeface="B Nazanin" pitchFamily="2" charset="-78"/>
              </a:rPr>
              <a:t>توسعه </a:t>
            </a:r>
            <a:r>
              <a:rPr lang="fa-IR" sz="2400" dirty="0" smtClean="0">
                <a:cs typeface="B Nazanin" pitchFamily="2" charset="-78"/>
              </a:rPr>
              <a:t>یافت وپس </a:t>
            </a:r>
            <a:r>
              <a:rPr lang="fa-IR" sz="2400" dirty="0">
                <a:cs typeface="B Nazanin" pitchFamily="2" charset="-78"/>
              </a:rPr>
              <a:t>از آن که شرکت موتورولا جایزه کیفیت </a:t>
            </a:r>
            <a:r>
              <a:rPr lang="fa-IR" sz="2400" dirty="0">
                <a:effectLst>
                  <a:outerShdw blurRad="38100" dist="38100" dir="2700000" algn="tl">
                    <a:srgbClr val="000000">
                      <a:alpha val="43137"/>
                    </a:srgbClr>
                  </a:outerShdw>
                </a:effectLst>
                <a:cs typeface="B Nazanin" pitchFamily="2" charset="-78"/>
              </a:rPr>
              <a:t>مالکولم بالدریج </a:t>
            </a:r>
            <a:r>
              <a:rPr lang="fa-IR" sz="2400" dirty="0" smtClean="0">
                <a:cs typeface="B Nazanin" pitchFamily="2" charset="-78"/>
              </a:rPr>
              <a:t>را از </a:t>
            </a:r>
            <a:r>
              <a:rPr lang="fa-IR" sz="2400" dirty="0">
                <a:cs typeface="B Nazanin" pitchFamily="2" charset="-78"/>
              </a:rPr>
              <a:t>آن خود کرد، اجازه انتشار یافت</a:t>
            </a:r>
            <a:r>
              <a:rPr lang="fa-IR" sz="2400" dirty="0" smtClean="0">
                <a:cs typeface="B Nazanin" pitchFamily="2" charset="-78"/>
              </a:rPr>
              <a:t>.</a:t>
            </a:r>
          </a:p>
          <a:p>
            <a:pPr>
              <a:lnSpc>
                <a:spcPct val="150000"/>
              </a:lnSpc>
            </a:pPr>
            <a:r>
              <a:rPr lang="fa-IR" sz="2400" dirty="0" smtClean="0">
                <a:cs typeface="B Nazanin" pitchFamily="2" charset="-78"/>
              </a:rPr>
              <a:t>هری </a:t>
            </a:r>
            <a:r>
              <a:rPr lang="fa-IR" sz="2400" dirty="0">
                <a:cs typeface="B Nazanin" pitchFamily="2" charset="-78"/>
              </a:rPr>
              <a:t>در اوایل دهه 1990 در شرکت </a:t>
            </a:r>
            <a:r>
              <a:rPr lang="en-US" sz="2400" dirty="0" smtClean="0">
                <a:cs typeface="B Nazanin" pitchFamily="2" charset="-78"/>
              </a:rPr>
              <a:t> </a:t>
            </a:r>
            <a:r>
              <a:rPr lang="en-US" sz="2400" u="sng" dirty="0" smtClean="0">
                <a:effectLst>
                  <a:outerShdw blurRad="38100" dist="38100" dir="2700000" algn="tl">
                    <a:srgbClr val="000000">
                      <a:alpha val="43137"/>
                    </a:srgbClr>
                  </a:outerShdw>
                </a:effectLst>
                <a:cs typeface="B Nazanin" pitchFamily="2" charset="-78"/>
              </a:rPr>
              <a:t>ABB </a:t>
            </a:r>
            <a:r>
              <a:rPr lang="fa-IR" sz="2400" dirty="0">
                <a:cs typeface="B Nazanin" pitchFamily="2" charset="-78"/>
              </a:rPr>
              <a:t>به عنوان قائم مقام مدیرعامل </a:t>
            </a:r>
            <a:r>
              <a:rPr lang="fa-IR" sz="2400" dirty="0" smtClean="0">
                <a:cs typeface="B Nazanin" pitchFamily="2" charset="-78"/>
              </a:rPr>
              <a:t>در توسعه سیستمهای </a:t>
            </a:r>
            <a:r>
              <a:rPr lang="fa-IR" sz="2400" dirty="0">
                <a:cs typeface="B Nazanin" pitchFamily="2" charset="-78"/>
              </a:rPr>
              <a:t>کیفیت فعالیت می نمود</a:t>
            </a:r>
            <a:r>
              <a:rPr lang="fa-IR" sz="2400" dirty="0" smtClean="0">
                <a:cs typeface="B Nazanin" pitchFamily="2" charset="-78"/>
              </a:rPr>
              <a:t>.</a:t>
            </a:r>
          </a:p>
          <a:p>
            <a:pPr>
              <a:lnSpc>
                <a:spcPct val="150000"/>
              </a:lnSpc>
            </a:pPr>
            <a:r>
              <a:rPr lang="fa-IR" sz="2400" dirty="0" smtClean="0">
                <a:cs typeface="B Nazanin" pitchFamily="2" charset="-78"/>
              </a:rPr>
              <a:t>شرکت </a:t>
            </a:r>
            <a:r>
              <a:rPr lang="en-US" sz="2400" dirty="0" smtClean="0">
                <a:cs typeface="B Nazanin" pitchFamily="2" charset="-78"/>
              </a:rPr>
              <a:t>JM</a:t>
            </a:r>
            <a:r>
              <a:rPr lang="fa-IR" sz="2400" dirty="0" smtClean="0">
                <a:cs typeface="B Nazanin" pitchFamily="2" charset="-78"/>
              </a:rPr>
              <a:t> </a:t>
            </a:r>
            <a:r>
              <a:rPr lang="en-US" sz="2400" dirty="0" smtClean="0">
                <a:cs typeface="B Nazanin" pitchFamily="2" charset="-78"/>
              </a:rPr>
              <a:t>(johns Manville)</a:t>
            </a:r>
            <a:r>
              <a:rPr lang="fa-IR" sz="2400" dirty="0" smtClean="0">
                <a:cs typeface="B Nazanin" pitchFamily="2" charset="-78"/>
              </a:rPr>
              <a:t>در سال 2001شروع به فعالیت های 6 سیگما کرد که ظرف مدت یکسال به سود 4 میلیون دلاری با انجام فقط 40% اهداف تعیین شده بود.</a:t>
            </a:r>
            <a:endParaRPr lang="fa-IR" sz="2400" dirty="0">
              <a:cs typeface="B Nazanin" pitchFamily="2" charset="-78"/>
            </a:endParaRPr>
          </a:p>
        </p:txBody>
      </p:sp>
      <p:sp>
        <p:nvSpPr>
          <p:cNvPr id="4" name="Title 1"/>
          <p:cNvSpPr txBox="1">
            <a:spLocks/>
          </p:cNvSpPr>
          <p:nvPr/>
        </p:nvSpPr>
        <p:spPr>
          <a:xfrm rot="16200000">
            <a:off x="7036680" y="3109528"/>
            <a:ext cx="3312368" cy="638944"/>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SIX SIGMA</a:t>
            </a:r>
            <a:endParaRPr lang="fa-IR"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itle 1"/>
          <p:cNvSpPr txBox="1">
            <a:spLocks/>
          </p:cNvSpPr>
          <p:nvPr/>
        </p:nvSpPr>
        <p:spPr>
          <a:xfrm>
            <a:off x="107504" y="6165304"/>
            <a:ext cx="7239000" cy="482312"/>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1400" dirty="0" smtClean="0"/>
              <a:t>Source: 6 sigma.Dr rasoul nourosana , </a:t>
            </a:r>
            <a:r>
              <a:rPr lang="en-US" sz="1400" dirty="0" err="1" smtClean="0"/>
              <a:t>dr</a:t>
            </a:r>
            <a:r>
              <a:rPr lang="en-US" sz="1400" dirty="0" smtClean="0"/>
              <a:t> </a:t>
            </a:r>
            <a:r>
              <a:rPr lang="en-US" sz="1400" dirty="0" err="1" smtClean="0"/>
              <a:t>abbas</a:t>
            </a:r>
            <a:r>
              <a:rPr lang="en-US" sz="1400" dirty="0" smtClean="0"/>
              <a:t> </a:t>
            </a:r>
            <a:r>
              <a:rPr lang="en-US" sz="1400" dirty="0" err="1" smtClean="0"/>
              <a:t>saghae</a:t>
            </a:r>
            <a:r>
              <a:rPr lang="en-US" sz="1400" dirty="0" smtClean="0"/>
              <a:t> &amp; pishtazanco.org</a:t>
            </a:r>
            <a:endParaRPr lang="fa-IR" sz="1400" dirty="0"/>
          </a:p>
        </p:txBody>
      </p:sp>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912072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297488" y="3271684"/>
            <a:ext cx="6690320" cy="482312"/>
          </a:xfrm>
        </p:spPr>
        <p:txBody>
          <a:bodyPr>
            <a:noAutofit/>
          </a:bodyPr>
          <a:lstStyle/>
          <a:p>
            <a:pPr algn="ctr"/>
            <a:r>
              <a:rPr lang="en-US"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Six sigma’s purposes</a:t>
            </a:r>
            <a:endParaRPr lang="fa-IR" sz="3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3" name="Content Placeholder 2"/>
          <p:cNvSpPr>
            <a:spLocks noGrp="1"/>
          </p:cNvSpPr>
          <p:nvPr>
            <p:ph idx="1"/>
          </p:nvPr>
        </p:nvSpPr>
        <p:spPr>
          <a:xfrm>
            <a:off x="457200" y="908720"/>
            <a:ext cx="7427168" cy="5547016"/>
          </a:xfrm>
        </p:spPr>
        <p:txBody>
          <a:bodyPr>
            <a:normAutofit/>
          </a:bodyPr>
          <a:lstStyle/>
          <a:p>
            <a:pPr>
              <a:lnSpc>
                <a:spcPct val="150000"/>
              </a:lnSpc>
            </a:pPr>
            <a:r>
              <a:rPr lang="fa-IR" sz="2400" dirty="0" smtClean="0">
                <a:cs typeface="B Nazanin" pitchFamily="2" charset="-78"/>
              </a:rPr>
              <a:t>هدف ارتقا  قابلیت فرآیند و </a:t>
            </a:r>
            <a:r>
              <a:rPr lang="fa-IR" sz="2400" dirty="0" smtClean="0">
                <a:solidFill>
                  <a:schemeClr val="bg2">
                    <a:lumMod val="50000"/>
                  </a:schemeClr>
                </a:solidFill>
                <a:cs typeface="B Nazanin" pitchFamily="2" charset="-78"/>
              </a:rPr>
              <a:t>رضایت مشتری </a:t>
            </a:r>
            <a:r>
              <a:rPr lang="fa-IR" sz="2400" dirty="0" smtClean="0">
                <a:cs typeface="B Nazanin" pitchFamily="2" charset="-78"/>
              </a:rPr>
              <a:t>است.</a:t>
            </a:r>
          </a:p>
          <a:p>
            <a:pPr>
              <a:lnSpc>
                <a:spcPct val="150000"/>
              </a:lnSpc>
            </a:pPr>
            <a:r>
              <a:rPr lang="fa-IR" sz="2400" dirty="0" smtClean="0">
                <a:cs typeface="B Nazanin" pitchFamily="2" charset="-78"/>
              </a:rPr>
              <a:t>فرآیندی که در سطح شش سیگما عمل میکند تقریبا به ازای هر یک میلیون بار انجام کار،تقریبا 3/4  نقص ایجاد می کند.</a:t>
            </a:r>
          </a:p>
          <a:p>
            <a:pPr>
              <a:lnSpc>
                <a:spcPct val="150000"/>
              </a:lnSpc>
            </a:pPr>
            <a:r>
              <a:rPr lang="fa-IR" sz="2400" dirty="0" smtClean="0">
                <a:cs typeface="B Nazanin" pitchFamily="2" charset="-78"/>
              </a:rPr>
              <a:t>به عبارت دیگر؛ به ازای هر 294117 بار انجام یک کار،فقط یک نقص رخ دهد.</a:t>
            </a:r>
          </a:p>
          <a:p>
            <a:pPr>
              <a:lnSpc>
                <a:spcPct val="150000"/>
              </a:lnSpc>
            </a:pPr>
            <a:r>
              <a:rPr lang="fa-IR" sz="2400" b="1" dirty="0" smtClean="0">
                <a:effectLst>
                  <a:outerShdw blurRad="38100" dist="38100" dir="2700000" algn="tl">
                    <a:srgbClr val="000000">
                      <a:alpha val="43137"/>
                    </a:srgbClr>
                  </a:outerShdw>
                </a:effectLst>
                <a:cs typeface="B Nazanin" pitchFamily="2" charset="-78"/>
              </a:rPr>
              <a:t>هدف اصلی </a:t>
            </a:r>
            <a:r>
              <a:rPr lang="fa-IR" sz="2400" dirty="0" smtClean="0">
                <a:cs typeface="B Nazanin" pitchFamily="2" charset="-78"/>
              </a:rPr>
              <a:t>در آغاز یک پروژه شش سیگما </a:t>
            </a:r>
            <a:r>
              <a:rPr lang="fa-IR" sz="2400" dirty="0" smtClean="0">
                <a:effectLst>
                  <a:outerShdw blurRad="38100" dist="38100" dir="2700000" algn="tl">
                    <a:srgbClr val="000000">
                      <a:alpha val="43137"/>
                    </a:srgbClr>
                  </a:outerShdw>
                </a:effectLst>
                <a:cs typeface="B Nazanin" pitchFamily="2" charset="-78"/>
              </a:rPr>
              <a:t>جابه جا کردن میانگین فرآیند و آوردن آن به نزدیک مقدار هدف </a:t>
            </a:r>
            <a:r>
              <a:rPr lang="fa-IR" sz="2400" dirty="0" smtClean="0">
                <a:cs typeface="B Nazanin" pitchFamily="2" charset="-78"/>
              </a:rPr>
              <a:t>(چیزی که مشتری درخواست کرده است) ودستیابی به </a:t>
            </a:r>
            <a:r>
              <a:rPr lang="fa-IR" sz="2400" dirty="0" smtClean="0">
                <a:effectLst>
                  <a:outerShdw blurRad="38100" dist="38100" dir="2700000" algn="tl">
                    <a:srgbClr val="000000">
                      <a:alpha val="43137"/>
                    </a:srgbClr>
                  </a:outerShdw>
                </a:effectLst>
                <a:cs typeface="B Nazanin" pitchFamily="2" charset="-78"/>
              </a:rPr>
              <a:t>حداقل تغییرات </a:t>
            </a:r>
            <a:r>
              <a:rPr lang="fa-IR" sz="2400" dirty="0" smtClean="0">
                <a:cs typeface="B Nazanin" pitchFamily="2" charset="-78"/>
              </a:rPr>
              <a:t>مورد نظر می باشد.</a:t>
            </a:r>
          </a:p>
          <a:p>
            <a:pPr>
              <a:lnSpc>
                <a:spcPct val="150000"/>
              </a:lnSpc>
            </a:pPr>
            <a:r>
              <a:rPr lang="fa-IR" sz="2400" dirty="0">
                <a:cs typeface="B Nazanin" pitchFamily="2" charset="-78"/>
              </a:rPr>
              <a:t>در واقع محور بررسي و تحليل ها در شش سيگما </a:t>
            </a:r>
            <a:r>
              <a:rPr lang="fa-IR" sz="2400" dirty="0">
                <a:solidFill>
                  <a:srgbClr val="FF0000"/>
                </a:solidFill>
                <a:effectLst>
                  <a:outerShdw blurRad="38100" dist="38100" dir="2700000" algn="tl">
                    <a:srgbClr val="000000">
                      <a:alpha val="43137"/>
                    </a:srgbClr>
                  </a:outerShdw>
                </a:effectLst>
                <a:cs typeface="B Nazanin" pitchFamily="2" charset="-78"/>
              </a:rPr>
              <a:t>فرآيند</a:t>
            </a:r>
            <a:r>
              <a:rPr lang="fa-IR" sz="2400" dirty="0">
                <a:cs typeface="B Nazanin" pitchFamily="2" charset="-78"/>
              </a:rPr>
              <a:t> مي باشد و </a:t>
            </a:r>
            <a:r>
              <a:rPr lang="fa-IR" sz="2400" dirty="0">
                <a:effectLst>
                  <a:outerShdw blurRad="38100" dist="38100" dir="2700000" algn="tl">
                    <a:srgbClr val="000000">
                      <a:alpha val="43137"/>
                    </a:srgbClr>
                  </a:outerShdw>
                </a:effectLst>
                <a:cs typeface="B Nazanin" pitchFamily="2" charset="-78"/>
              </a:rPr>
              <a:t>نه </a:t>
            </a:r>
            <a:r>
              <a:rPr lang="fa-IR" sz="2400" dirty="0" smtClean="0">
                <a:effectLst>
                  <a:outerShdw blurRad="38100" dist="38100" dir="2700000" algn="tl">
                    <a:srgbClr val="000000">
                      <a:alpha val="43137"/>
                    </a:srgbClr>
                  </a:outerShdw>
                </a:effectLst>
                <a:cs typeface="B Nazanin" pitchFamily="2" charset="-78"/>
              </a:rPr>
              <a:t>افراد</a:t>
            </a:r>
            <a:r>
              <a:rPr lang="fa-IR" sz="2400" dirty="0" smtClean="0">
                <a:cs typeface="B Nazanin" pitchFamily="2" charset="-78"/>
              </a:rPr>
              <a:t>.</a:t>
            </a:r>
            <a:endParaRPr lang="fa-IR" sz="2400" dirty="0">
              <a:cs typeface="B Nazanin" pitchFamily="2" charset="-78"/>
            </a:endParaRPr>
          </a:p>
        </p:txBody>
      </p:sp>
      <p:sp>
        <p:nvSpPr>
          <p:cNvPr id="4" name="Title 1"/>
          <p:cNvSpPr txBox="1">
            <a:spLocks/>
          </p:cNvSpPr>
          <p:nvPr/>
        </p:nvSpPr>
        <p:spPr>
          <a:xfrm>
            <a:off x="1403648" y="1700808"/>
            <a:ext cx="7239000" cy="482312"/>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endParaRPr lang="fa-IR" sz="2400" dirty="0">
              <a:cs typeface="B Nazanin" pitchFamily="2" charset="-78"/>
            </a:endParaRPr>
          </a:p>
        </p:txBody>
      </p:sp>
      <p:sp>
        <p:nvSpPr>
          <p:cNvPr id="5" name="Title 1"/>
          <p:cNvSpPr txBox="1">
            <a:spLocks/>
          </p:cNvSpPr>
          <p:nvPr/>
        </p:nvSpPr>
        <p:spPr>
          <a:xfrm>
            <a:off x="827584" y="232137"/>
            <a:ext cx="7050360" cy="482312"/>
          </a:xfrm>
          <a:prstGeom prst="rect">
            <a:avLst/>
          </a:prstGeom>
        </p:spPr>
        <p:txBody>
          <a:bodyPr vert="horz" lIns="45720" tIns="0" rIns="45720" bIns="0" anchor="b" anchorCtr="0">
            <a:no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r>
              <a:rPr lang="fa-IR" sz="24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اهداف 6 سیگما:</a:t>
            </a:r>
            <a:endParaRPr lang="fa-IR" sz="24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552" y="133305"/>
            <a:ext cx="2376264" cy="1386875"/>
          </a:xfrm>
          <a:prstGeom prst="rect">
            <a:avLst/>
          </a:prstGeom>
        </p:spPr>
      </p:pic>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04203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049476"/>
            <a:ext cx="2123727" cy="1808524"/>
          </a:xfrm>
          <a:prstGeom prst="rect">
            <a:avLst/>
          </a:prstGeom>
        </p:spPr>
      </p:pic>
      <p:sp>
        <p:nvSpPr>
          <p:cNvPr id="2" name="Title 1"/>
          <p:cNvSpPr>
            <a:spLocks noGrp="1"/>
          </p:cNvSpPr>
          <p:nvPr>
            <p:ph type="title"/>
          </p:nvPr>
        </p:nvSpPr>
        <p:spPr>
          <a:xfrm>
            <a:off x="467544" y="332656"/>
            <a:ext cx="8260672" cy="360041"/>
          </a:xfrm>
        </p:spPr>
        <p:txBody>
          <a:bodyPr>
            <a:normAutofit fontScale="90000"/>
          </a:bodyPr>
          <a:lstStyle/>
          <a:p>
            <a:pPr algn="r"/>
            <a:r>
              <a:rPr lang="fa-IR"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به عنوان یک مثال:</a:t>
            </a:r>
            <a:endParaRPr lang="fa-IR"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endParaRPr>
          </a:p>
        </p:txBody>
      </p:sp>
      <p:sp>
        <p:nvSpPr>
          <p:cNvPr id="3" name="Content Placeholder 2"/>
          <p:cNvSpPr>
            <a:spLocks noGrp="1"/>
          </p:cNvSpPr>
          <p:nvPr>
            <p:ph idx="1"/>
          </p:nvPr>
        </p:nvSpPr>
        <p:spPr>
          <a:xfrm>
            <a:off x="539552" y="764704"/>
            <a:ext cx="8208912" cy="4248472"/>
          </a:xfrm>
        </p:spPr>
        <p:txBody>
          <a:bodyPr>
            <a:noAutofit/>
          </a:bodyPr>
          <a:lstStyle/>
          <a:p>
            <a:pPr>
              <a:lnSpc>
                <a:spcPct val="150000"/>
              </a:lnSpc>
            </a:pPr>
            <a:r>
              <a:rPr lang="fa-IR" sz="2000" dirty="0" smtClean="0">
                <a:cs typeface="B Nazanin" pitchFamily="2" charset="-78"/>
              </a:rPr>
              <a:t>اگر شما مشتری یک بانک باشید و انتظار داشته باشید؛ افتتاح یک حساب تقریبا 20 دقیقه طول بکشد؛ انتظار دارید که این زمان همیشه حدود 20 دقیقه باشد.حتی اگر قرار بود پنج حساب در زمان های مختلف باز کنید ؛ اگر یکی از این زمان ها بیشتر از 20 دقیقه می شد و بانک حساب دیگری را در زمان کمتری باز می کرد ؛ ممکن است فکر می کردید که بانک این مورد را عجولانه انجام داده است.چیزی که باید بررسی شود میزان تغییرات مشاهده شده بین زمان های باز کردن این پنج حساب است و هدف آن است که ببینیم بانک نسبت به مدت 20 دقیقه چگونه عمل نموده است.</a:t>
            </a:r>
          </a:p>
          <a:p>
            <a:pPr>
              <a:lnSpc>
                <a:spcPct val="150000"/>
              </a:lnSpc>
            </a:pPr>
            <a:r>
              <a:rPr lang="fa-IR" sz="2000" dirty="0" smtClean="0">
                <a:cs typeface="B Nazanin" pitchFamily="2" charset="-78"/>
              </a:rPr>
              <a:t>با توجه به اطلاعات موجود باید سعی نمود تا کلیه عوامل تاثیر گذار بر عملیات بانکی که باعث افزایش یا کاهش زمان مورد نظر میشود را شناسایی نمود.</a:t>
            </a:r>
          </a:p>
        </p:txBody>
      </p:sp>
      <p:sp>
        <p:nvSpPr>
          <p:cNvPr id="4" name="Rectangle 3"/>
          <p:cNvSpPr/>
          <p:nvPr/>
        </p:nvSpPr>
        <p:spPr>
          <a:xfrm rot="21021952">
            <a:off x="2122409" y="5674274"/>
            <a:ext cx="6395633"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شناسایی عوامل = پیش بینی و قابلیت  کنترل خروجی</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97261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870" y="620688"/>
            <a:ext cx="4280580" cy="548640"/>
          </a:xfrm>
        </p:spPr>
        <p:txBody>
          <a:bodyPr/>
          <a:lstStyle/>
          <a:p>
            <a:pPr algn="r"/>
            <a:r>
              <a:rPr lang="fa-IR"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اجرای هدف بنیادین با استفاده از ابزار:</a:t>
            </a:r>
            <a:endParaRPr lang="fa-IR" sz="2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3" name="Content Placeholder 2"/>
          <p:cNvSpPr>
            <a:spLocks noGrp="1"/>
          </p:cNvSpPr>
          <p:nvPr>
            <p:ph idx="1"/>
          </p:nvPr>
        </p:nvSpPr>
        <p:spPr>
          <a:xfrm>
            <a:off x="755576" y="1844824"/>
            <a:ext cx="7920880" cy="3395675"/>
          </a:xfrm>
        </p:spPr>
        <p:txBody>
          <a:bodyPr>
            <a:normAutofit fontScale="92500"/>
          </a:bodyPr>
          <a:lstStyle/>
          <a:p>
            <a:pPr>
              <a:lnSpc>
                <a:spcPct val="150000"/>
              </a:lnSpc>
            </a:pPr>
            <a:r>
              <a:rPr lang="fa-IR" sz="2400" dirty="0">
                <a:cs typeface="B Nazanin" pitchFamily="2" charset="-78"/>
              </a:rPr>
              <a:t>هدف بنيادي روش شش سيگما اجراي راهبردي مبتني بر </a:t>
            </a:r>
            <a:r>
              <a:rPr lang="fa-IR" sz="2400" dirty="0" smtClean="0">
                <a:cs typeface="B Nazanin" pitchFamily="2" charset="-78"/>
              </a:rPr>
              <a:t>اندازه گيري </a:t>
            </a:r>
            <a:r>
              <a:rPr lang="fa-IR" sz="2400" dirty="0">
                <a:cs typeface="B Nazanin" pitchFamily="2" charset="-78"/>
              </a:rPr>
              <a:t>عملكرد است و از طريق اجراي پروژه هاي بهبود </a:t>
            </a:r>
            <a:r>
              <a:rPr lang="fa-IR" sz="2400" dirty="0" smtClean="0">
                <a:cs typeface="B Nazanin" pitchFamily="2" charset="-78"/>
              </a:rPr>
              <a:t>دهنده ؛ </a:t>
            </a:r>
            <a:r>
              <a:rPr lang="fa-IR" sz="2400" dirty="0">
                <a:cs typeface="B Nazanin" pitchFamily="2" charset="-78"/>
              </a:rPr>
              <a:t>شش سيگما سعي در كاهش نوسانات </a:t>
            </a:r>
            <a:r>
              <a:rPr lang="fa-IR" sz="2400" dirty="0" smtClean="0">
                <a:cs typeface="B Nazanin" pitchFamily="2" charset="-78"/>
              </a:rPr>
              <a:t>فرآيند </a:t>
            </a:r>
            <a:r>
              <a:rPr lang="fa-IR" sz="2400" dirty="0">
                <a:cs typeface="B Nazanin" pitchFamily="2" charset="-78"/>
              </a:rPr>
              <a:t>و بهبود آن دارد. اين كار به كمك </a:t>
            </a:r>
            <a:r>
              <a:rPr lang="fa-IR" sz="2400" dirty="0" smtClean="0">
                <a:cs typeface="B Nazanin" pitchFamily="2" charset="-78"/>
              </a:rPr>
              <a:t>دو روش </a:t>
            </a:r>
            <a:r>
              <a:rPr lang="fa-IR" sz="2400" dirty="0">
                <a:cs typeface="B Nazanin" pitchFamily="2" charset="-78"/>
              </a:rPr>
              <a:t>فرعي در شش سيگما انجام مي شود</a:t>
            </a:r>
            <a:r>
              <a:rPr lang="fa-IR" sz="2400" dirty="0" smtClean="0">
                <a:cs typeface="B Nazanin" pitchFamily="2" charset="-78"/>
              </a:rPr>
              <a:t>:</a:t>
            </a:r>
          </a:p>
          <a:p>
            <a:pPr algn="l">
              <a:lnSpc>
                <a:spcPct val="150000"/>
              </a:lnSpc>
            </a:pPr>
            <a:r>
              <a:rPr lang="fa-IR" sz="2400" dirty="0" smtClean="0">
                <a:ln w="1905"/>
                <a:solidFill>
                  <a:srgbClr val="FF0000"/>
                </a:solidFill>
                <a:effectLst>
                  <a:innerShdw blurRad="69850" dist="43180" dir="5400000">
                    <a:srgbClr val="000000">
                      <a:alpha val="65000"/>
                    </a:srgbClr>
                  </a:innerShdw>
                </a:effectLst>
                <a:cs typeface="B Nazanin" pitchFamily="2" charset="-78"/>
              </a:rPr>
              <a:t>(1)</a:t>
            </a:r>
            <a:r>
              <a:rPr lang="en-US" sz="2400" dirty="0" smtClean="0">
                <a:ln w="1905"/>
                <a:solidFill>
                  <a:srgbClr val="FF0000"/>
                </a:solidFill>
                <a:effectLst>
                  <a:innerShdw blurRad="69850" dist="43180" dir="5400000">
                    <a:srgbClr val="000000">
                      <a:alpha val="65000"/>
                    </a:srgbClr>
                  </a:innerShdw>
                </a:effectLst>
                <a:cs typeface="B Nazanin" pitchFamily="2" charset="-78"/>
              </a:rPr>
              <a:t>D</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EFINE,</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smtClean="0">
                <a:ln w="1905"/>
                <a:solidFill>
                  <a:srgbClr val="FF0000"/>
                </a:solidFill>
                <a:effectLst>
                  <a:innerShdw blurRad="69850" dist="43180" dir="5400000">
                    <a:srgbClr val="000000">
                      <a:alpha val="65000"/>
                    </a:srgbClr>
                  </a:innerShdw>
                </a:effectLst>
              </a:rPr>
              <a:t>M</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EASURE, </a:t>
            </a:r>
            <a:r>
              <a:rPr lang="en-US" sz="2400" dirty="0" smtClean="0">
                <a:ln w="1905"/>
                <a:solidFill>
                  <a:srgbClr val="FF0000"/>
                </a:solidFill>
                <a:effectLst>
                  <a:innerShdw blurRad="69850" dist="43180" dir="5400000">
                    <a:srgbClr val="000000">
                      <a:alpha val="65000"/>
                    </a:srgbClr>
                  </a:innerShdw>
                </a:effectLst>
              </a:rPr>
              <a:t>A</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NALYZE, </a:t>
            </a:r>
            <a:r>
              <a:rPr lang="en-US" sz="2400" dirty="0" smtClean="0">
                <a:ln w="1905"/>
                <a:solidFill>
                  <a:srgbClr val="FF0000"/>
                </a:solidFill>
                <a:effectLst>
                  <a:innerShdw blurRad="69850" dist="43180" dir="5400000">
                    <a:srgbClr val="000000">
                      <a:alpha val="65000"/>
                    </a:srgbClr>
                  </a:innerShdw>
                </a:effectLst>
              </a:rPr>
              <a:t>I</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MPROVE,</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ln w="1905"/>
                <a:solidFill>
                  <a:srgbClr val="FF0000"/>
                </a:solidFill>
                <a:effectLst>
                  <a:innerShdw blurRad="69850" dist="43180" dir="5400000">
                    <a:srgbClr val="000000">
                      <a:alpha val="65000"/>
                    </a:srgbClr>
                  </a:innerShdw>
                </a:effectLst>
              </a:rPr>
              <a:t>C</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ONTROL )</a:t>
            </a:r>
            <a:r>
              <a:rPr lang="fa-IR" sz="2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 </a:t>
            </a:r>
            <a:r>
              <a:rPr lang="fa-IR" sz="2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a:t>
            </a:r>
            <a:r>
              <a:rPr lang="fa-IR" sz="2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 </a:t>
            </a:r>
            <a:r>
              <a:rPr lang="en-US" sz="2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DMAIC</a:t>
            </a:r>
            <a:endParaRPr lang="fa-IR" sz="2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endParaRPr>
          </a:p>
          <a:p>
            <a:pPr algn="l">
              <a:lnSpc>
                <a:spcPct val="150000"/>
              </a:lnSpc>
            </a:pPr>
            <a:r>
              <a:rPr lang="fa-IR" sz="2400" dirty="0" smtClean="0">
                <a:ln w="1905"/>
                <a:solidFill>
                  <a:srgbClr val="FF0000"/>
                </a:solidFill>
                <a:effectLst>
                  <a:innerShdw blurRad="69850" dist="43180" dir="5400000">
                    <a:srgbClr val="000000">
                      <a:alpha val="65000"/>
                    </a:srgbClr>
                  </a:innerShdw>
                </a:effectLst>
                <a:cs typeface="B Nazanin" pitchFamily="2" charset="-78"/>
              </a:rPr>
              <a:t>(2)</a:t>
            </a:r>
            <a:r>
              <a:rPr lang="en-US" sz="2400" dirty="0" smtClean="0">
                <a:ln w="1905"/>
                <a:solidFill>
                  <a:srgbClr val="FF0000"/>
                </a:solidFill>
                <a:effectLst>
                  <a:innerShdw blurRad="69850" dist="43180" dir="5400000">
                    <a:srgbClr val="000000">
                      <a:alpha val="65000"/>
                    </a:srgbClr>
                  </a:innerShdw>
                </a:effectLst>
                <a:cs typeface="B Nazanin" pitchFamily="2" charset="-78"/>
              </a:rPr>
              <a:t>D</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EFINE</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a:t>
            </a:r>
            <a:r>
              <a:rPr lang="en-US" sz="2400" dirty="0">
                <a:ln w="1905"/>
                <a:solidFill>
                  <a:srgbClr val="FF0000"/>
                </a:solidFill>
                <a:effectLst>
                  <a:innerShdw blurRad="69850" dist="43180" dir="5400000">
                    <a:srgbClr val="000000">
                      <a:alpha val="65000"/>
                    </a:srgbClr>
                  </a:innerShdw>
                </a:effectLst>
                <a:cs typeface="B Nazanin" pitchFamily="2" charset="-78"/>
              </a:rPr>
              <a:t>M</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EASURE, </a:t>
            </a:r>
            <a:r>
              <a:rPr lang="en-US" sz="2400" dirty="0" smtClean="0">
                <a:ln w="1905"/>
                <a:solidFill>
                  <a:srgbClr val="FF0000"/>
                </a:solidFill>
                <a:effectLst>
                  <a:innerShdw blurRad="69850" dist="43180" dir="5400000">
                    <a:srgbClr val="000000">
                      <a:alpha val="65000"/>
                    </a:srgbClr>
                  </a:innerShdw>
                </a:effectLst>
                <a:cs typeface="B Nazanin" pitchFamily="2" charset="-78"/>
              </a:rPr>
              <a:t>A</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NALYZE,</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smtClean="0">
                <a:ln w="1905"/>
                <a:solidFill>
                  <a:srgbClr val="FF0000"/>
                </a:solidFill>
                <a:effectLst>
                  <a:innerShdw blurRad="69850" dist="43180" dir="5400000">
                    <a:srgbClr val="000000">
                      <a:alpha val="65000"/>
                    </a:srgbClr>
                  </a:innerShdw>
                </a:effectLst>
              </a:rPr>
              <a:t>D</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ESIGN,</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smtClean="0">
                <a:ln w="1905"/>
                <a:solidFill>
                  <a:srgbClr val="FF0000"/>
                </a:solidFill>
                <a:effectLst>
                  <a:innerShdw blurRad="69850" dist="43180" dir="5400000">
                    <a:srgbClr val="000000">
                      <a:alpha val="65000"/>
                    </a:srgbClr>
                  </a:innerShdw>
                </a:effectLst>
              </a:rPr>
              <a:t>V</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ERIFY)</a:t>
            </a: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a:t>
            </a:r>
            <a:r>
              <a:rPr lang="fa-IR" sz="2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a:t>
            </a:r>
            <a:r>
              <a:rPr lang="en-US" sz="2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Nazanin" pitchFamily="2" charset="-78"/>
              </a:rPr>
              <a:t>DMADV</a:t>
            </a:r>
          </a:p>
        </p:txBody>
      </p:sp>
      <p:sp>
        <p:nvSpPr>
          <p:cNvPr id="4" name="Rectangle 3"/>
          <p:cNvSpPr/>
          <p:nvPr/>
        </p:nvSpPr>
        <p:spPr>
          <a:xfrm rot="20956157">
            <a:off x="3203848" y="5517232"/>
            <a:ext cx="5616624" cy="861774"/>
          </a:xfrm>
          <a:prstGeom prst="rect">
            <a:avLst/>
          </a:prstGeom>
        </p:spPr>
        <p:txBody>
          <a:bodyPr wrap="square">
            <a:spAutoFit/>
          </a:bodyPr>
          <a:lstStyle/>
          <a:p>
            <a:r>
              <a:rPr lang="fa-IR"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rPr>
              <a:t>(1):تعريف- اندازه گيری- تجزيه وتحليل- بهبود و کنترل</a:t>
            </a:r>
          </a:p>
          <a:p>
            <a:pPr>
              <a:lnSpc>
                <a:spcPct val="150000"/>
              </a:lnSpc>
            </a:pPr>
            <a:r>
              <a:rPr lang="fa-IR"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rPr>
              <a:t>(2) :تعريف- اندازه گيری- تجزيه وتحليل- طراحی و تصديق</a:t>
            </a:r>
            <a:endParaRPr lang="fa-IR" sz="2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8771"/>
            <a:ext cx="4716016" cy="1542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0003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265324" y="2959812"/>
            <a:ext cx="4618856" cy="804704"/>
          </a:xfrm>
        </p:spPr>
        <p:txBody>
          <a:bodyPr>
            <a:normAutofit/>
          </a:bodyPr>
          <a:lstStyle/>
          <a:p>
            <a:pPr algn="ctr"/>
            <a:r>
              <a:rPr lang="en-US"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DMAIC</a:t>
            </a:r>
            <a:endParaRPr lang="fa-IR" sz="4800" dirty="0"/>
          </a:p>
        </p:txBody>
      </p:sp>
      <p:sp>
        <p:nvSpPr>
          <p:cNvPr id="10" name="Content Placeholder 9"/>
          <p:cNvSpPr>
            <a:spLocks noGrp="1"/>
          </p:cNvSpPr>
          <p:nvPr>
            <p:ph idx="1"/>
          </p:nvPr>
        </p:nvSpPr>
        <p:spPr>
          <a:xfrm>
            <a:off x="457200" y="332656"/>
            <a:ext cx="7499176" cy="612068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ct val="200000"/>
              </a:lnSpc>
            </a:pP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چرخه</a:t>
            </a: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DMAIC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متدولوژي </a:t>
            </a: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نتيجه گرايي مي باشد كه پروژه هاي شش سيگما بر مبناي آن انجام مي گيرد بعبارتي ساده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تر،چرخه</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DMAIC </a:t>
            </a: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روش سيستماتيك و منظمي است براي حل مسائل و پيشبرد اين دست از پروژه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ها.</a:t>
            </a:r>
          </a:p>
          <a:p>
            <a:pPr>
              <a:lnSpc>
                <a:spcPct val="200000"/>
              </a:lnSpc>
            </a:pP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يك رويكرد ساخت يافته ،منسجم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و </a:t>
            </a: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همه جانبه براي بهبود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فرآيند                                                        است  </a:t>
            </a:r>
            <a:r>
              <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و شامل 5 فاز ذكر </a:t>
            </a: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شده. </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3429000"/>
            <a:ext cx="3923929" cy="3429000"/>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912559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12.xml.rels><?xml version="1.0" encoding="UTF-8" standalone="yes"?>
<Relationships xmlns="http://schemas.openxmlformats.org/package/2006/relationships"><Relationship Id="rId1" Type="http://schemas.openxmlformats.org/officeDocument/2006/relationships/image" Target="../media/image12.jpeg"/></Relationships>
</file>

<file path=ppt/theme/_rels/theme13.xml.rels><?xml version="1.0" encoding="UTF-8" standalone="yes"?>
<Relationships xmlns="http://schemas.openxmlformats.org/package/2006/relationships"><Relationship Id="rId1" Type="http://schemas.openxmlformats.org/officeDocument/2006/relationships/image" Target="../media/image13.jpeg"/></Relationships>
</file>

<file path=ppt/theme/_rels/theme14.xml.rels><?xml version="1.0" encoding="UTF-8" standalone="yes"?>
<Relationships xmlns="http://schemas.openxmlformats.org/package/2006/relationships"><Relationship Id="rId1" Type="http://schemas.openxmlformats.org/officeDocument/2006/relationships/image" Target="../media/image14.jpeg"/></Relationships>
</file>

<file path=ppt/theme/_rels/theme15.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14.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851</TotalTime>
  <Words>2898</Words>
  <Application>Microsoft Office PowerPoint</Application>
  <PresentationFormat>On-screen Show (4:3)</PresentationFormat>
  <Paragraphs>286</Paragraphs>
  <Slides>37</Slides>
  <Notes>2</Notes>
  <HiddenSlides>0</HiddenSlides>
  <MMClips>0</MMClips>
  <ScaleCrop>false</ScaleCrop>
  <HeadingPairs>
    <vt:vector size="4" baseType="variant">
      <vt:variant>
        <vt:lpstr>Theme</vt:lpstr>
      </vt:variant>
      <vt:variant>
        <vt:i4>15</vt:i4>
      </vt:variant>
      <vt:variant>
        <vt:lpstr>Slide Titles</vt:lpstr>
      </vt:variant>
      <vt:variant>
        <vt:i4>37</vt:i4>
      </vt:variant>
    </vt:vector>
  </HeadingPairs>
  <TitlesOfParts>
    <vt:vector size="52" baseType="lpstr">
      <vt:lpstr>Oriel</vt:lpstr>
      <vt:lpstr>1_Oriel</vt:lpstr>
      <vt:lpstr>Pushpin</vt:lpstr>
      <vt:lpstr>1_Pushpin</vt:lpstr>
      <vt:lpstr>Opulent</vt:lpstr>
      <vt:lpstr>Angles</vt:lpstr>
      <vt:lpstr>1_Opulent</vt:lpstr>
      <vt:lpstr>Austin</vt:lpstr>
      <vt:lpstr>Adjacency</vt:lpstr>
      <vt:lpstr>Solstice</vt:lpstr>
      <vt:lpstr>Slipstream</vt:lpstr>
      <vt:lpstr>Concourse</vt:lpstr>
      <vt:lpstr>BlackTie</vt:lpstr>
      <vt:lpstr>Perspective</vt:lpstr>
      <vt:lpstr>1_Concourse</vt:lpstr>
      <vt:lpstr>بسم الله الرحمن الرحیم </vt:lpstr>
      <vt:lpstr>مقدمه:</vt:lpstr>
      <vt:lpstr>Slide 3</vt:lpstr>
      <vt:lpstr>شش سیگما (6σ) چیست:</vt:lpstr>
      <vt:lpstr>تاریخچه :</vt:lpstr>
      <vt:lpstr>Six sigma’s purposes</vt:lpstr>
      <vt:lpstr>به عنوان یک مثال:</vt:lpstr>
      <vt:lpstr>اجرای هدف بنیادین با استفاده از ابزار:</vt:lpstr>
      <vt:lpstr>DMAIC</vt:lpstr>
      <vt:lpstr>Slide 10</vt:lpstr>
      <vt:lpstr>Slide 11</vt:lpstr>
      <vt:lpstr>ابزار های فاز تعریف define</vt:lpstr>
      <vt:lpstr>ابزار های فاز تعریف define</vt:lpstr>
      <vt:lpstr>ابزار های فاز اندازه گیری measure</vt:lpstr>
      <vt:lpstr>Slide 15</vt:lpstr>
      <vt:lpstr>Slide 16</vt:lpstr>
      <vt:lpstr>Slide 17</vt:lpstr>
      <vt:lpstr>Slide 18</vt:lpstr>
      <vt:lpstr>ابزار های فاز کنترل control</vt:lpstr>
      <vt:lpstr>چرخه dmadv </vt:lpstr>
      <vt:lpstr>Six for six</vt:lpstr>
      <vt:lpstr>WHO???</vt:lpstr>
      <vt:lpstr>Slide 23</vt:lpstr>
      <vt:lpstr>Slide 24</vt:lpstr>
      <vt:lpstr>Slide 25</vt:lpstr>
      <vt:lpstr>Slide 26</vt:lpstr>
      <vt:lpstr>Slide 27</vt:lpstr>
      <vt:lpstr>Slide 28</vt:lpstr>
      <vt:lpstr>مزاياي استفاده از شش سيگما:</vt:lpstr>
      <vt:lpstr>شش سيگما و مديريت کيفيت جامع(TQM):</vt:lpstr>
      <vt:lpstr>Slide 31</vt:lpstr>
      <vt:lpstr>شش سيگما و مشتری:</vt:lpstr>
      <vt:lpstr>Slide 33</vt:lpstr>
      <vt:lpstr>Six Sigma provides many other benefits:</vt:lpstr>
      <vt:lpstr>پروژه های انجام شده شش سیگما در ایران:</vt:lpstr>
      <vt:lpstr>Slide 36</vt:lpstr>
      <vt:lpstr>منابع ومآخذ: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erfan</dc:creator>
  <cp:lastModifiedBy>Administrator</cp:lastModifiedBy>
  <cp:revision>108</cp:revision>
  <dcterms:created xsi:type="dcterms:W3CDTF">2015-05-03T12:38:16Z</dcterms:created>
  <dcterms:modified xsi:type="dcterms:W3CDTF">2016-03-17T20:30:57Z</dcterms:modified>
</cp:coreProperties>
</file>